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373" r:id="rId2"/>
    <p:sldId id="272" r:id="rId3"/>
    <p:sldId id="273" r:id="rId4"/>
    <p:sldId id="274" r:id="rId5"/>
    <p:sldId id="367" r:id="rId6"/>
    <p:sldId id="295" r:id="rId7"/>
    <p:sldId id="296" r:id="rId8"/>
    <p:sldId id="291" r:id="rId9"/>
    <p:sldId id="292" r:id="rId10"/>
    <p:sldId id="290" r:id="rId11"/>
    <p:sldId id="286" r:id="rId12"/>
    <p:sldId id="298" r:id="rId13"/>
    <p:sldId id="299" r:id="rId14"/>
    <p:sldId id="283" r:id="rId15"/>
    <p:sldId id="370" r:id="rId16"/>
    <p:sldId id="376" r:id="rId17"/>
    <p:sldId id="301" r:id="rId18"/>
    <p:sldId id="302" r:id="rId19"/>
    <p:sldId id="300" r:id="rId20"/>
    <p:sldId id="365" r:id="rId21"/>
    <p:sldId id="303" r:id="rId22"/>
    <p:sldId id="287" r:id="rId23"/>
    <p:sldId id="371" r:id="rId24"/>
    <p:sldId id="372" r:id="rId25"/>
    <p:sldId id="374" r:id="rId26"/>
    <p:sldId id="375" r:id="rId27"/>
    <p:sldId id="275" r:id="rId28"/>
    <p:sldId id="294" r:id="rId29"/>
    <p:sldId id="369" r:id="rId30"/>
    <p:sldId id="306" r:id="rId31"/>
    <p:sldId id="362" r:id="rId32"/>
    <p:sldId id="366" r:id="rId33"/>
    <p:sldId id="377" r:id="rId34"/>
    <p:sldId id="378" r:id="rId35"/>
    <p:sldId id="379" r:id="rId36"/>
    <p:sldId id="381" r:id="rId37"/>
    <p:sldId id="382" r:id="rId38"/>
    <p:sldId id="383" r:id="rId39"/>
    <p:sldId id="368" r:id="rId40"/>
  </p:sldIdLst>
  <p:sldSz cx="12188825" cy="6858000"/>
  <p:notesSz cx="7315200" cy="9601200"/>
  <p:defaultTextStyle>
    <a:defPPr rtl="0"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1616" userDrawn="1">
          <p15:clr>
            <a:srgbClr val="A4A3A4"/>
          </p15:clr>
        </p15:guide>
        <p15:guide id="10" pos="6911">
          <p15:clr>
            <a:srgbClr val="A4A3A4"/>
          </p15:clr>
        </p15:guide>
        <p15:guide id="11" pos="6062" userDrawn="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392" userDrawn="1">
          <p15:clr>
            <a:srgbClr val="A4A3A4"/>
          </p15:clr>
        </p15:guide>
        <p15:guide id="15" pos="28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凱霖 鄧" initials="凱鄧" lastIdx="1" clrIdx="0">
    <p:extLst>
      <p:ext uri="{19B8F6BF-5375-455C-9EA6-DF929625EA0E}">
        <p15:presenceInfo xmlns:p15="http://schemas.microsoft.com/office/powerpoint/2012/main" userId="c21635b798a8b9d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0C5DA7"/>
    <a:srgbClr val="57D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3C2541-3FA3-49A6-8191-76568355BF1F}" v="54" dt="2025-03-27T06:45:48.463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35" autoAdjust="0"/>
    <p:restoredTop sz="94660"/>
  </p:normalViewPr>
  <p:slideViewPr>
    <p:cSldViewPr>
      <p:cViewPr varScale="1">
        <p:scale>
          <a:sx n="83" d="100"/>
          <a:sy n="83" d="100"/>
        </p:scale>
        <p:origin x="758" y="82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1616"/>
        <p:guide pos="6911"/>
        <p:guide pos="6062"/>
        <p:guide pos="7247"/>
        <p:guide pos="3695"/>
        <p:guide pos="392"/>
        <p:guide pos="288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2820" y="78"/>
      </p:cViewPr>
      <p:guideLst>
        <p:guide orient="horz" pos="3024"/>
        <p:guide pos="23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9A90DD-6E83-4307-BC0B-94EE2FD8159A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AA20180-9DD7-4C90-84C2-B917620EB06A}">
      <dgm:prSet phldrT="[文本]"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>
          <a:solidFill>
            <a:srgbClr val="C00000"/>
          </a:solidFill>
        </a:ln>
      </dgm:spPr>
      <dgm:t>
        <a:bodyPr/>
        <a:lstStyle/>
        <a:p>
          <a:r>
            <a: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主要客戶</a:t>
          </a:r>
        </a:p>
      </dgm:t>
    </dgm:pt>
    <dgm:pt modelId="{B7063A5C-6D0D-490D-9847-6E06A6F3CB7C}" type="parTrans" cxnId="{53144B5D-1712-4B6F-8B69-5F50C8642DC4}">
      <dgm:prSet/>
      <dgm:spPr/>
      <dgm:t>
        <a:bodyPr/>
        <a:lstStyle/>
        <a:p>
          <a:endParaRPr lang="zh-CN" altLang="en-US" sz="2400"/>
        </a:p>
      </dgm:t>
    </dgm:pt>
    <dgm:pt modelId="{1F577A4A-F728-4DD6-8F7C-57CBBA012115}" type="sibTrans" cxnId="{53144B5D-1712-4B6F-8B69-5F50C8642DC4}">
      <dgm:prSet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>
          <a:solidFill>
            <a:srgbClr val="C00000"/>
          </a:solidFill>
        </a:ln>
      </dgm:spPr>
      <dgm:t>
        <a:bodyPr/>
        <a:lstStyle/>
        <a:p>
          <a:r>
            <a: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公司</a:t>
          </a:r>
          <a:endParaRPr lang="en-US" altLang="zh-CN" sz="240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</a:endParaRPr>
        </a:p>
        <a:p>
          <a:r>
            <a: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沿革</a:t>
          </a:r>
        </a:p>
      </dgm:t>
    </dgm:pt>
    <dgm:pt modelId="{72F31B60-0506-477A-8905-7E192F45A26C}">
      <dgm:prSet phldrT="[文本]"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>
          <a:solidFill>
            <a:srgbClr val="C00000"/>
          </a:solidFill>
        </a:ln>
      </dgm:spPr>
      <dgm:t>
        <a:bodyPr/>
        <a:lstStyle/>
        <a:p>
          <a:r>
            <a: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產品線</a:t>
          </a:r>
        </a:p>
      </dgm:t>
    </dgm:pt>
    <dgm:pt modelId="{36088E8D-4013-4A02-8395-9D4C9ED25EFE}" type="parTrans" cxnId="{61165681-0FAA-4B1E-9EE8-BEA3C30135D5}">
      <dgm:prSet/>
      <dgm:spPr/>
      <dgm:t>
        <a:bodyPr/>
        <a:lstStyle/>
        <a:p>
          <a:endParaRPr lang="zh-CN" altLang="en-US" sz="2400"/>
        </a:p>
      </dgm:t>
    </dgm:pt>
    <dgm:pt modelId="{D575BA33-5F5C-410F-B645-D287AA1C2903}" type="sibTrans" cxnId="{61165681-0FAA-4B1E-9EE8-BEA3C30135D5}">
      <dgm:prSet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>
          <a:solidFill>
            <a:srgbClr val="C00000"/>
          </a:solidFill>
        </a:ln>
      </dgm:spPr>
      <dgm:t>
        <a:bodyPr/>
        <a:lstStyle/>
        <a:p>
          <a:r>
            <a: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研發</a:t>
          </a:r>
          <a:endParaRPr lang="en-US" altLang="zh-CN" sz="240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</a:endParaRPr>
        </a:p>
        <a:p>
          <a:r>
            <a: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製造 </a:t>
          </a:r>
        </a:p>
      </dgm:t>
    </dgm:pt>
    <dgm:pt modelId="{71DDE007-5FA1-41C6-A296-385101BF56C7}">
      <dgm:prSet phldrT="[文本]"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>
          <a:solidFill>
            <a:srgbClr val="C00000"/>
          </a:solidFill>
        </a:ln>
      </dgm:spPr>
      <dgm:t>
        <a:bodyPr/>
        <a:lstStyle/>
        <a:p>
          <a:r>
            <a: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其它</a:t>
          </a:r>
        </a:p>
      </dgm:t>
    </dgm:pt>
    <dgm:pt modelId="{8E4559FC-0836-4972-B7A4-7D406462B28C}" type="parTrans" cxnId="{50453523-9AB2-4C5D-B6C0-A4EF67556F01}">
      <dgm:prSet/>
      <dgm:spPr/>
      <dgm:t>
        <a:bodyPr/>
        <a:lstStyle/>
        <a:p>
          <a:endParaRPr lang="zh-CN" altLang="en-US" sz="2400"/>
        </a:p>
      </dgm:t>
    </dgm:pt>
    <dgm:pt modelId="{847880BB-E234-4304-A879-86A468AA8E8A}" type="sibTrans" cxnId="{50453523-9AB2-4C5D-B6C0-A4EF67556F01}">
      <dgm:prSet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>
          <a:solidFill>
            <a:srgbClr val="C00000"/>
          </a:solidFill>
        </a:ln>
      </dgm:spPr>
      <dgm:t>
        <a:bodyPr/>
        <a:lstStyle/>
        <a:p>
          <a:r>
            <a: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品控</a:t>
          </a:r>
          <a:endParaRPr lang="en-US" altLang="zh-CN" sz="240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</a:endParaRPr>
        </a:p>
        <a:p>
          <a:r>
            <a: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能力</a:t>
          </a:r>
        </a:p>
      </dgm:t>
    </dgm:pt>
    <dgm:pt modelId="{C851F584-C0D3-4476-B650-BE81889B9E67}" type="pres">
      <dgm:prSet presAssocID="{E69A90DD-6E83-4307-BC0B-94EE2FD8159A}" presName="Name0" presStyleCnt="0">
        <dgm:presLayoutVars>
          <dgm:chMax/>
          <dgm:chPref/>
          <dgm:dir/>
          <dgm:animLvl val="lvl"/>
        </dgm:presLayoutVars>
      </dgm:prSet>
      <dgm:spPr/>
    </dgm:pt>
    <dgm:pt modelId="{CCDFE78C-16A4-4EDD-A623-99B2BC5A0394}" type="pres">
      <dgm:prSet presAssocID="{7AA20180-9DD7-4C90-84C2-B917620EB06A}" presName="composite" presStyleCnt="0"/>
      <dgm:spPr/>
    </dgm:pt>
    <dgm:pt modelId="{356FE75B-2381-4F9D-BC13-3F9288AEE615}" type="pres">
      <dgm:prSet presAssocID="{7AA20180-9DD7-4C90-84C2-B917620EB06A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5E127643-AF0E-4D72-B7D9-C602D552D536}" type="pres">
      <dgm:prSet presAssocID="{7AA20180-9DD7-4C90-84C2-B917620EB06A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EBBE0929-66C8-4E13-A0FB-60340EF30832}" type="pres">
      <dgm:prSet presAssocID="{7AA20180-9DD7-4C90-84C2-B917620EB06A}" presName="BalanceSpacing" presStyleCnt="0"/>
      <dgm:spPr/>
    </dgm:pt>
    <dgm:pt modelId="{A18F077E-C371-48BC-AEE0-2C499744907C}" type="pres">
      <dgm:prSet presAssocID="{7AA20180-9DD7-4C90-84C2-B917620EB06A}" presName="BalanceSpacing1" presStyleCnt="0"/>
      <dgm:spPr/>
    </dgm:pt>
    <dgm:pt modelId="{947A4403-C3AB-4EFE-B08C-07E9AA17F666}" type="pres">
      <dgm:prSet presAssocID="{1F577A4A-F728-4DD6-8F7C-57CBBA012115}" presName="Accent1Text" presStyleLbl="node1" presStyleIdx="1" presStyleCnt="6"/>
      <dgm:spPr/>
    </dgm:pt>
    <dgm:pt modelId="{5F09C6BA-D1EE-44B8-9F27-741A6F1B36CE}" type="pres">
      <dgm:prSet presAssocID="{1F577A4A-F728-4DD6-8F7C-57CBBA012115}" presName="spaceBetweenRectangles" presStyleCnt="0"/>
      <dgm:spPr/>
    </dgm:pt>
    <dgm:pt modelId="{FD114871-B752-483E-92A5-CADD76746C24}" type="pres">
      <dgm:prSet presAssocID="{72F31B60-0506-477A-8905-7E192F45A26C}" presName="composite" presStyleCnt="0"/>
      <dgm:spPr/>
    </dgm:pt>
    <dgm:pt modelId="{FAF42AA2-EDED-46F8-920B-BA70AC6B08BC}" type="pres">
      <dgm:prSet presAssocID="{72F31B60-0506-477A-8905-7E192F45A26C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AC3B7309-7E4C-45FD-A88A-565A8949DF07}" type="pres">
      <dgm:prSet presAssocID="{72F31B60-0506-477A-8905-7E192F45A26C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FCB7ABD-CA3D-4AFF-9835-50EFCE98AC9F}" type="pres">
      <dgm:prSet presAssocID="{72F31B60-0506-477A-8905-7E192F45A26C}" presName="BalanceSpacing" presStyleCnt="0"/>
      <dgm:spPr/>
    </dgm:pt>
    <dgm:pt modelId="{30E5AA69-D24F-43C4-A8B2-65C4514CC7BD}" type="pres">
      <dgm:prSet presAssocID="{72F31B60-0506-477A-8905-7E192F45A26C}" presName="BalanceSpacing1" presStyleCnt="0"/>
      <dgm:spPr/>
    </dgm:pt>
    <dgm:pt modelId="{9D8B98D2-C101-4AFF-A513-9557E24F2A16}" type="pres">
      <dgm:prSet presAssocID="{D575BA33-5F5C-410F-B645-D287AA1C2903}" presName="Accent1Text" presStyleLbl="node1" presStyleIdx="3" presStyleCnt="6"/>
      <dgm:spPr/>
    </dgm:pt>
    <dgm:pt modelId="{02B283A4-459F-4A25-8235-01FFC2FB4E81}" type="pres">
      <dgm:prSet presAssocID="{D575BA33-5F5C-410F-B645-D287AA1C2903}" presName="spaceBetweenRectangles" presStyleCnt="0"/>
      <dgm:spPr/>
    </dgm:pt>
    <dgm:pt modelId="{97915487-770B-4861-BCEA-57227DD110BF}" type="pres">
      <dgm:prSet presAssocID="{71DDE007-5FA1-41C6-A296-385101BF56C7}" presName="composite" presStyleCnt="0"/>
      <dgm:spPr/>
    </dgm:pt>
    <dgm:pt modelId="{0B5E00D7-94F2-4360-AC86-2239A414F97D}" type="pres">
      <dgm:prSet presAssocID="{71DDE007-5FA1-41C6-A296-385101BF56C7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184BF1E8-D5E6-46BA-A16E-D4E52C207CBF}" type="pres">
      <dgm:prSet presAssocID="{71DDE007-5FA1-41C6-A296-385101BF56C7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7797B56B-D520-40D7-A7C3-E57C9BC97E4F}" type="pres">
      <dgm:prSet presAssocID="{71DDE007-5FA1-41C6-A296-385101BF56C7}" presName="BalanceSpacing" presStyleCnt="0"/>
      <dgm:spPr/>
    </dgm:pt>
    <dgm:pt modelId="{67A1BEDD-7CDB-4D17-BDB6-210F065A2EB9}" type="pres">
      <dgm:prSet presAssocID="{71DDE007-5FA1-41C6-A296-385101BF56C7}" presName="BalanceSpacing1" presStyleCnt="0"/>
      <dgm:spPr/>
    </dgm:pt>
    <dgm:pt modelId="{633A133A-2D8A-4910-B53E-10C0C550119E}" type="pres">
      <dgm:prSet presAssocID="{847880BB-E234-4304-A879-86A468AA8E8A}" presName="Accent1Text" presStyleLbl="node1" presStyleIdx="5" presStyleCnt="6"/>
      <dgm:spPr/>
    </dgm:pt>
  </dgm:ptLst>
  <dgm:cxnLst>
    <dgm:cxn modelId="{F9145808-625B-40FF-9760-132FCC79A77E}" type="presOf" srcId="{1F577A4A-F728-4DD6-8F7C-57CBBA012115}" destId="{947A4403-C3AB-4EFE-B08C-07E9AA17F666}" srcOrd="0" destOrd="0" presId="urn:microsoft.com/office/officeart/2008/layout/AlternatingHexagons"/>
    <dgm:cxn modelId="{50453523-9AB2-4C5D-B6C0-A4EF67556F01}" srcId="{E69A90DD-6E83-4307-BC0B-94EE2FD8159A}" destId="{71DDE007-5FA1-41C6-A296-385101BF56C7}" srcOrd="2" destOrd="0" parTransId="{8E4559FC-0836-4972-B7A4-7D406462B28C}" sibTransId="{847880BB-E234-4304-A879-86A468AA8E8A}"/>
    <dgm:cxn modelId="{247EA15B-CCC5-4C5C-BDAE-4BA2F2FBE9B6}" type="presOf" srcId="{847880BB-E234-4304-A879-86A468AA8E8A}" destId="{633A133A-2D8A-4910-B53E-10C0C550119E}" srcOrd="0" destOrd="0" presId="urn:microsoft.com/office/officeart/2008/layout/AlternatingHexagons"/>
    <dgm:cxn modelId="{53144B5D-1712-4B6F-8B69-5F50C8642DC4}" srcId="{E69A90DD-6E83-4307-BC0B-94EE2FD8159A}" destId="{7AA20180-9DD7-4C90-84C2-B917620EB06A}" srcOrd="0" destOrd="0" parTransId="{B7063A5C-6D0D-490D-9847-6E06A6F3CB7C}" sibTransId="{1F577A4A-F728-4DD6-8F7C-57CBBA012115}"/>
    <dgm:cxn modelId="{92478C43-F642-4B4D-BED1-2FADA55A8D3D}" type="presOf" srcId="{7AA20180-9DD7-4C90-84C2-B917620EB06A}" destId="{356FE75B-2381-4F9D-BC13-3F9288AEE615}" srcOrd="0" destOrd="0" presId="urn:microsoft.com/office/officeart/2008/layout/AlternatingHexagons"/>
    <dgm:cxn modelId="{4DCFFC4A-2D7C-4053-B723-5F81AD1BDA71}" type="presOf" srcId="{E69A90DD-6E83-4307-BC0B-94EE2FD8159A}" destId="{C851F584-C0D3-4476-B650-BE81889B9E67}" srcOrd="0" destOrd="0" presId="urn:microsoft.com/office/officeart/2008/layout/AlternatingHexagons"/>
    <dgm:cxn modelId="{E8620078-72E1-4891-8921-6B3C338334C2}" type="presOf" srcId="{71DDE007-5FA1-41C6-A296-385101BF56C7}" destId="{0B5E00D7-94F2-4360-AC86-2239A414F97D}" srcOrd="0" destOrd="0" presId="urn:microsoft.com/office/officeart/2008/layout/AlternatingHexagons"/>
    <dgm:cxn modelId="{61165681-0FAA-4B1E-9EE8-BEA3C30135D5}" srcId="{E69A90DD-6E83-4307-BC0B-94EE2FD8159A}" destId="{72F31B60-0506-477A-8905-7E192F45A26C}" srcOrd="1" destOrd="0" parTransId="{36088E8D-4013-4A02-8395-9D4C9ED25EFE}" sibTransId="{D575BA33-5F5C-410F-B645-D287AA1C2903}"/>
    <dgm:cxn modelId="{8AD1ADC9-6FF9-4EB1-AA7C-95E1261327F7}" type="presOf" srcId="{D575BA33-5F5C-410F-B645-D287AA1C2903}" destId="{9D8B98D2-C101-4AFF-A513-9557E24F2A16}" srcOrd="0" destOrd="0" presId="urn:microsoft.com/office/officeart/2008/layout/AlternatingHexagons"/>
    <dgm:cxn modelId="{51D19CF2-E7BC-4180-BDB0-7C7FC2E676AD}" type="presOf" srcId="{72F31B60-0506-477A-8905-7E192F45A26C}" destId="{FAF42AA2-EDED-46F8-920B-BA70AC6B08BC}" srcOrd="0" destOrd="0" presId="urn:microsoft.com/office/officeart/2008/layout/AlternatingHexagons"/>
    <dgm:cxn modelId="{9748818B-834D-43CD-B114-E31E92E08A88}" type="presParOf" srcId="{C851F584-C0D3-4476-B650-BE81889B9E67}" destId="{CCDFE78C-16A4-4EDD-A623-99B2BC5A0394}" srcOrd="0" destOrd="0" presId="urn:microsoft.com/office/officeart/2008/layout/AlternatingHexagons"/>
    <dgm:cxn modelId="{968586CD-F2DD-4059-96A8-E74D2A82DE6B}" type="presParOf" srcId="{CCDFE78C-16A4-4EDD-A623-99B2BC5A0394}" destId="{356FE75B-2381-4F9D-BC13-3F9288AEE615}" srcOrd="0" destOrd="0" presId="urn:microsoft.com/office/officeart/2008/layout/AlternatingHexagons"/>
    <dgm:cxn modelId="{33DC5CE8-C71C-4839-82A6-EA1604C55152}" type="presParOf" srcId="{CCDFE78C-16A4-4EDD-A623-99B2BC5A0394}" destId="{5E127643-AF0E-4D72-B7D9-C602D552D536}" srcOrd="1" destOrd="0" presId="urn:microsoft.com/office/officeart/2008/layout/AlternatingHexagons"/>
    <dgm:cxn modelId="{C033A83B-682F-406A-9D26-9CDE7F666EDA}" type="presParOf" srcId="{CCDFE78C-16A4-4EDD-A623-99B2BC5A0394}" destId="{EBBE0929-66C8-4E13-A0FB-60340EF30832}" srcOrd="2" destOrd="0" presId="urn:microsoft.com/office/officeart/2008/layout/AlternatingHexagons"/>
    <dgm:cxn modelId="{4A19D950-5313-4CFE-9EF3-CA236CC53D55}" type="presParOf" srcId="{CCDFE78C-16A4-4EDD-A623-99B2BC5A0394}" destId="{A18F077E-C371-48BC-AEE0-2C499744907C}" srcOrd="3" destOrd="0" presId="urn:microsoft.com/office/officeart/2008/layout/AlternatingHexagons"/>
    <dgm:cxn modelId="{94F936DB-3DCE-4C00-A810-D3123049F4AB}" type="presParOf" srcId="{CCDFE78C-16A4-4EDD-A623-99B2BC5A0394}" destId="{947A4403-C3AB-4EFE-B08C-07E9AA17F666}" srcOrd="4" destOrd="0" presId="urn:microsoft.com/office/officeart/2008/layout/AlternatingHexagons"/>
    <dgm:cxn modelId="{15074B6D-F8F3-4D74-AEED-89C2DAC7453C}" type="presParOf" srcId="{C851F584-C0D3-4476-B650-BE81889B9E67}" destId="{5F09C6BA-D1EE-44B8-9F27-741A6F1B36CE}" srcOrd="1" destOrd="0" presId="urn:microsoft.com/office/officeart/2008/layout/AlternatingHexagons"/>
    <dgm:cxn modelId="{E831330A-188C-4178-AD02-5D84B6E3895E}" type="presParOf" srcId="{C851F584-C0D3-4476-B650-BE81889B9E67}" destId="{FD114871-B752-483E-92A5-CADD76746C24}" srcOrd="2" destOrd="0" presId="urn:microsoft.com/office/officeart/2008/layout/AlternatingHexagons"/>
    <dgm:cxn modelId="{6EF5E9FB-589C-456E-9DDD-6A1B66BD877F}" type="presParOf" srcId="{FD114871-B752-483E-92A5-CADD76746C24}" destId="{FAF42AA2-EDED-46F8-920B-BA70AC6B08BC}" srcOrd="0" destOrd="0" presId="urn:microsoft.com/office/officeart/2008/layout/AlternatingHexagons"/>
    <dgm:cxn modelId="{940732D9-8387-474D-B6E1-6866A2DBCBC2}" type="presParOf" srcId="{FD114871-B752-483E-92A5-CADD76746C24}" destId="{AC3B7309-7E4C-45FD-A88A-565A8949DF07}" srcOrd="1" destOrd="0" presId="urn:microsoft.com/office/officeart/2008/layout/AlternatingHexagons"/>
    <dgm:cxn modelId="{65E1BF3A-020F-4E86-8621-207A22D012CA}" type="presParOf" srcId="{FD114871-B752-483E-92A5-CADD76746C24}" destId="{7FCB7ABD-CA3D-4AFF-9835-50EFCE98AC9F}" srcOrd="2" destOrd="0" presId="urn:microsoft.com/office/officeart/2008/layout/AlternatingHexagons"/>
    <dgm:cxn modelId="{3F0DDF3F-76D5-4731-A1B6-99ED98D6E236}" type="presParOf" srcId="{FD114871-B752-483E-92A5-CADD76746C24}" destId="{30E5AA69-D24F-43C4-A8B2-65C4514CC7BD}" srcOrd="3" destOrd="0" presId="urn:microsoft.com/office/officeart/2008/layout/AlternatingHexagons"/>
    <dgm:cxn modelId="{D668A1F1-275E-474E-93E2-E65E411551FF}" type="presParOf" srcId="{FD114871-B752-483E-92A5-CADD76746C24}" destId="{9D8B98D2-C101-4AFF-A513-9557E24F2A16}" srcOrd="4" destOrd="0" presId="urn:microsoft.com/office/officeart/2008/layout/AlternatingHexagons"/>
    <dgm:cxn modelId="{D8C3F933-42C5-4B4F-BDCE-BB2382C87A61}" type="presParOf" srcId="{C851F584-C0D3-4476-B650-BE81889B9E67}" destId="{02B283A4-459F-4A25-8235-01FFC2FB4E81}" srcOrd="3" destOrd="0" presId="urn:microsoft.com/office/officeart/2008/layout/AlternatingHexagons"/>
    <dgm:cxn modelId="{7EB025A0-EA8C-4570-BE99-EBFAFD20814C}" type="presParOf" srcId="{C851F584-C0D3-4476-B650-BE81889B9E67}" destId="{97915487-770B-4861-BCEA-57227DD110BF}" srcOrd="4" destOrd="0" presId="urn:microsoft.com/office/officeart/2008/layout/AlternatingHexagons"/>
    <dgm:cxn modelId="{18BE3F58-5DB3-4212-B079-934DF3DB7840}" type="presParOf" srcId="{97915487-770B-4861-BCEA-57227DD110BF}" destId="{0B5E00D7-94F2-4360-AC86-2239A414F97D}" srcOrd="0" destOrd="0" presId="urn:microsoft.com/office/officeart/2008/layout/AlternatingHexagons"/>
    <dgm:cxn modelId="{13F681A2-565F-4310-A18B-3B2A799B1B20}" type="presParOf" srcId="{97915487-770B-4861-BCEA-57227DD110BF}" destId="{184BF1E8-D5E6-46BA-A16E-D4E52C207CBF}" srcOrd="1" destOrd="0" presId="urn:microsoft.com/office/officeart/2008/layout/AlternatingHexagons"/>
    <dgm:cxn modelId="{24D80877-6F4D-4A52-9D53-F5A1861E8719}" type="presParOf" srcId="{97915487-770B-4861-BCEA-57227DD110BF}" destId="{7797B56B-D520-40D7-A7C3-E57C9BC97E4F}" srcOrd="2" destOrd="0" presId="urn:microsoft.com/office/officeart/2008/layout/AlternatingHexagons"/>
    <dgm:cxn modelId="{9AD6B5E5-A450-4233-9641-39C0EBEF0047}" type="presParOf" srcId="{97915487-770B-4861-BCEA-57227DD110BF}" destId="{67A1BEDD-7CDB-4D17-BDB6-210F065A2EB9}" srcOrd="3" destOrd="0" presId="urn:microsoft.com/office/officeart/2008/layout/AlternatingHexagons"/>
    <dgm:cxn modelId="{DE03828C-A75C-49E4-BE73-72703684FEFD}" type="presParOf" srcId="{97915487-770B-4861-BCEA-57227DD110BF}" destId="{633A133A-2D8A-4910-B53E-10C0C550119E}" srcOrd="4" destOrd="0" presId="urn:microsoft.com/office/officeart/2008/layout/AlternatingHexagons"/>
  </dgm:cxnLst>
  <dgm:bg>
    <a:noFill/>
  </dgm:bg>
  <dgm:whole>
    <a:ln w="57150"/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B9731D-AA4B-483F-911E-1359AD621E01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25078B0-FDE5-4E86-9462-B7B104C6757E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 vert="horz"/>
        <a:lstStyle/>
        <a:p>
          <a:pPr algn="ctr"/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客戶訊息</a:t>
          </a:r>
        </a:p>
      </dgm:t>
    </dgm:pt>
    <dgm:pt modelId="{986B625F-4094-4B1A-A81A-1F42AD4A19D4}" type="parTrans" cxnId="{E47DCB3F-EBB4-418D-9934-EE6B3BD1D0F6}">
      <dgm:prSet/>
      <dgm:spPr/>
      <dgm:t>
        <a:bodyPr/>
        <a:lstStyle/>
        <a:p>
          <a:endParaRPr lang="zh-TW" altLang="en-US"/>
        </a:p>
      </dgm:t>
    </dgm:pt>
    <dgm:pt modelId="{1F9147A0-75B0-4838-BF0E-215714C21A85}" type="sibTrans" cxnId="{E47DCB3F-EBB4-418D-9934-EE6B3BD1D0F6}">
      <dgm:prSet/>
      <dgm:spPr/>
      <dgm:t>
        <a:bodyPr/>
        <a:lstStyle/>
        <a:p>
          <a:endParaRPr lang="zh-TW" altLang="en-US"/>
        </a:p>
      </dgm:t>
    </dgm:pt>
    <dgm:pt modelId="{0B9AED86-E05E-47F7-831E-FE0F741D5784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 vert="horz"/>
        <a:lstStyle/>
        <a:p>
          <a:pPr algn="ctr"/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Engineer leader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ME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PE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建立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DFM 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文件回覆給客戶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(DFMEA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DFM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在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天內完成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)</a:t>
          </a:r>
          <a:endParaRPr lang="zh-TW" altLang="en-US" sz="1200" b="1" baseline="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3916A31-16D5-4553-B45E-4C7CDB2773C3}" type="parTrans" cxnId="{65EC4584-B495-4C1A-A324-F70427C2EE5C}">
      <dgm:prSet/>
      <dgm:spPr/>
      <dgm:t>
        <a:bodyPr/>
        <a:lstStyle/>
        <a:p>
          <a:endParaRPr lang="zh-TW" altLang="en-US"/>
        </a:p>
      </dgm:t>
    </dgm:pt>
    <dgm:pt modelId="{6504F91A-3D19-4EB6-A080-595688058938}" type="sibTrans" cxnId="{65EC4584-B495-4C1A-A324-F70427C2EE5C}">
      <dgm:prSet/>
      <dgm:spPr/>
      <dgm:t>
        <a:bodyPr/>
        <a:lstStyle/>
        <a:p>
          <a:endParaRPr lang="zh-TW" altLang="en-US"/>
        </a:p>
      </dgm:t>
    </dgm:pt>
    <dgm:pt modelId="{AE6769E6-F1FA-4BFE-8F09-A3C738D89286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 vert="horz"/>
        <a:lstStyle/>
        <a:p>
          <a:pPr algn="ctr"/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PE 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召集供應商確認</a:t>
          </a:r>
        </a:p>
      </dgm:t>
    </dgm:pt>
    <dgm:pt modelId="{3FA3F8FB-A05E-48CD-8066-D9062279E272}" type="parTrans" cxnId="{666F46E7-A3A9-462B-BF0B-0EF70DC79DF1}">
      <dgm:prSet/>
      <dgm:spPr/>
      <dgm:t>
        <a:bodyPr/>
        <a:lstStyle/>
        <a:p>
          <a:endParaRPr lang="zh-TW" altLang="en-US"/>
        </a:p>
      </dgm:t>
    </dgm:pt>
    <dgm:pt modelId="{70CAFD1E-AA2B-47A3-A403-D89BBED9916D}" type="sibTrans" cxnId="{666F46E7-A3A9-462B-BF0B-0EF70DC79DF1}">
      <dgm:prSet/>
      <dgm:spPr/>
      <dgm:t>
        <a:bodyPr/>
        <a:lstStyle/>
        <a:p>
          <a:endParaRPr lang="zh-TW" altLang="en-US"/>
        </a:p>
      </dgm:t>
    </dgm:pt>
    <dgm:pt modelId="{1A16A157-990E-4DAE-A2DC-E2282DCB87EE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 vert="horz"/>
        <a:lstStyle/>
        <a:p>
          <a:pPr algn="ctr"/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Customer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PM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Engineer leader 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做開樣品模前的會議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endParaRPr lang="zh-TW" altLang="en-US" sz="1200" b="1" baseline="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4A86929-1B3F-4A94-8DA2-EFBC08C43A5C}" type="parTrans" cxnId="{37258F15-9614-4716-B986-6D32C2D4E4D4}">
      <dgm:prSet/>
      <dgm:spPr/>
      <dgm:t>
        <a:bodyPr/>
        <a:lstStyle/>
        <a:p>
          <a:endParaRPr lang="zh-TW" altLang="en-US"/>
        </a:p>
      </dgm:t>
    </dgm:pt>
    <dgm:pt modelId="{5DB1DB8D-7C61-4DF9-B4D3-F46ED4A32F5B}" type="sibTrans" cxnId="{37258F15-9614-4716-B986-6D32C2D4E4D4}">
      <dgm:prSet/>
      <dgm:spPr/>
      <dgm:t>
        <a:bodyPr/>
        <a:lstStyle/>
        <a:p>
          <a:endParaRPr lang="zh-TW" altLang="en-US"/>
        </a:p>
      </dgm:t>
    </dgm:pt>
    <dgm:pt modelId="{61807FA4-24B2-48FA-9578-4156B097CC47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 vert="horz"/>
        <a:lstStyle/>
        <a:p>
          <a:pPr algn="ctr"/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PE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QC 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試模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,</a:t>
          </a:r>
          <a:r>
            <a:rPr lang="zh-CN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驗證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endParaRPr lang="zh-TW" altLang="en-US" sz="1200" b="1" baseline="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ACA9AC4-E437-4234-BE71-244E498B4A9F}" type="parTrans" cxnId="{D4452C1D-25A4-4EBB-B978-AE1767F4BFB3}">
      <dgm:prSet/>
      <dgm:spPr/>
      <dgm:t>
        <a:bodyPr/>
        <a:lstStyle/>
        <a:p>
          <a:endParaRPr lang="zh-TW" altLang="en-US"/>
        </a:p>
      </dgm:t>
    </dgm:pt>
    <dgm:pt modelId="{0BD3F5C6-C7A5-473B-AB13-3F541BA553C8}" type="sibTrans" cxnId="{D4452C1D-25A4-4EBB-B978-AE1767F4BFB3}">
      <dgm:prSet/>
      <dgm:spPr/>
      <dgm:t>
        <a:bodyPr/>
        <a:lstStyle/>
        <a:p>
          <a:endParaRPr lang="zh-TW" altLang="en-US"/>
        </a:p>
      </dgm:t>
    </dgm:pt>
    <dgm:pt modelId="{2D126108-2CDE-4C7F-8A11-CBAA1E250EBD}">
      <dgm:prSet custT="1"/>
      <dgm:spPr>
        <a:solidFill>
          <a:schemeClr val="tx2">
            <a:lumMod val="20000"/>
            <a:lumOff val="80000"/>
          </a:schemeClr>
        </a:solidFill>
      </dgm:spPr>
      <dgm:t>
        <a:bodyPr vert="horz"/>
        <a:lstStyle/>
        <a:p>
          <a:pPr algn="ctr"/>
          <a:r>
            <a:rPr lang="en-US" altLang="zh-TW" sz="1200" b="1" i="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PM </a:t>
          </a:r>
          <a:r>
            <a:rPr lang="zh-TW" altLang="en-US" sz="1200" b="1" i="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追蹤模具與其他原物料並回覆給客戶</a:t>
          </a:r>
          <a:r>
            <a:rPr lang="en-US" altLang="zh-TW" sz="1200" b="1" i="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endParaRPr lang="zh-TW" altLang="en-US" sz="1200" b="1" i="0" baseline="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CCEF3DE-59AC-4EAA-B7C7-71791571F8C1}" type="parTrans" cxnId="{4405641D-426B-4925-94FE-BDFD4B1ECBFC}">
      <dgm:prSet/>
      <dgm:spPr/>
      <dgm:t>
        <a:bodyPr/>
        <a:lstStyle/>
        <a:p>
          <a:endParaRPr lang="zh-TW" altLang="en-US"/>
        </a:p>
      </dgm:t>
    </dgm:pt>
    <dgm:pt modelId="{DC8426BA-2BCE-4A70-93FB-22E180A2083C}" type="sibTrans" cxnId="{4405641D-426B-4925-94FE-BDFD4B1ECBFC}">
      <dgm:prSet/>
      <dgm:spPr/>
      <dgm:t>
        <a:bodyPr/>
        <a:lstStyle/>
        <a:p>
          <a:endParaRPr lang="zh-TW" altLang="en-US"/>
        </a:p>
      </dgm:t>
    </dgm:pt>
    <dgm:pt modelId="{61B387E8-F849-4FAB-89BC-E92DC96CF0DA}">
      <dgm:prSet custT="1"/>
      <dgm:spPr>
        <a:solidFill>
          <a:schemeClr val="tx2">
            <a:lumMod val="20000"/>
            <a:lumOff val="80000"/>
          </a:schemeClr>
        </a:solidFill>
      </dgm:spPr>
      <dgm:t>
        <a:bodyPr vert="horz"/>
        <a:lstStyle/>
        <a:p>
          <a:pPr algn="ctr"/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PE 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確認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r>
            <a:rPr lang="en-US" altLang="zh-TW" sz="1200" b="1" baseline="0" dirty="0" err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Tx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樣品然後建立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PFMEA 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Open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issue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、解決方案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(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確認開樣品模後可以在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5~7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天內試模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)</a:t>
          </a:r>
        </a:p>
      </dgm:t>
    </dgm:pt>
    <dgm:pt modelId="{90FE3E48-D994-43F6-A3EF-BB8A5AB3DA34}" type="parTrans" cxnId="{2CB0DF28-8D13-439B-BCB4-53E3A76EAB29}">
      <dgm:prSet/>
      <dgm:spPr/>
      <dgm:t>
        <a:bodyPr/>
        <a:lstStyle/>
        <a:p>
          <a:endParaRPr lang="zh-TW" altLang="en-US"/>
        </a:p>
      </dgm:t>
    </dgm:pt>
    <dgm:pt modelId="{CB67A44E-7402-45E8-8601-524137F711CD}" type="sibTrans" cxnId="{2CB0DF28-8D13-439B-BCB4-53E3A76EAB29}">
      <dgm:prSet/>
      <dgm:spPr/>
      <dgm:t>
        <a:bodyPr/>
        <a:lstStyle/>
        <a:p>
          <a:endParaRPr lang="zh-TW" altLang="en-US"/>
        </a:p>
      </dgm:t>
    </dgm:pt>
    <dgm:pt modelId="{D7A13A94-2E41-4373-83F4-2BB30CC168A1}">
      <dgm:prSet custT="1"/>
      <dgm:spPr>
        <a:solidFill>
          <a:schemeClr val="tx2">
            <a:lumMod val="20000"/>
            <a:lumOff val="80000"/>
          </a:schemeClr>
        </a:solidFill>
      </dgm:spPr>
      <dgm:t>
        <a:bodyPr vert="horz"/>
        <a:lstStyle/>
        <a:p>
          <a:pPr algn="ctr"/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Customer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PM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Engineer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leader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ME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PE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QC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開會確認</a:t>
          </a:r>
          <a:r>
            <a:rPr lang="en-US" altLang="zh-TW" sz="1200" b="1" baseline="0" dirty="0" err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Tx</a:t>
          </a:r>
          <a:r>
            <a:rPr lang="en-US" altLang="zh-TW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r>
            <a:rPr lang="zh-TW" altLang="en-US" sz="1200" b="1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樣品</a:t>
          </a:r>
        </a:p>
      </dgm:t>
    </dgm:pt>
    <dgm:pt modelId="{C6E0F932-2B9B-42FB-AB8A-B9AB8EF27DAE}" type="parTrans" cxnId="{CB70FCB3-955D-4D91-A454-387A75815125}">
      <dgm:prSet/>
      <dgm:spPr/>
      <dgm:t>
        <a:bodyPr/>
        <a:lstStyle/>
        <a:p>
          <a:endParaRPr lang="zh-TW" altLang="en-US"/>
        </a:p>
      </dgm:t>
    </dgm:pt>
    <dgm:pt modelId="{2E7A2E0D-0468-4C5B-954E-6AAEA19EEABD}" type="sibTrans" cxnId="{CB70FCB3-955D-4D91-A454-387A75815125}">
      <dgm:prSet/>
      <dgm:spPr/>
      <dgm:t>
        <a:bodyPr/>
        <a:lstStyle/>
        <a:p>
          <a:endParaRPr lang="zh-TW" altLang="en-US"/>
        </a:p>
      </dgm:t>
    </dgm:pt>
    <dgm:pt modelId="{683E00D0-441D-4745-924E-CA3E49841FB0}" type="pres">
      <dgm:prSet presAssocID="{1BB9731D-AA4B-483F-911E-1359AD621E01}" presName="Name0" presStyleCnt="0">
        <dgm:presLayoutVars>
          <dgm:dir/>
          <dgm:animLvl val="lvl"/>
          <dgm:resizeHandles val="exact"/>
        </dgm:presLayoutVars>
      </dgm:prSet>
      <dgm:spPr/>
    </dgm:pt>
    <dgm:pt modelId="{1B347997-0524-4493-8258-A204BB75CAAD}" type="pres">
      <dgm:prSet presAssocID="{D7A13A94-2E41-4373-83F4-2BB30CC168A1}" presName="boxAndChildren" presStyleCnt="0"/>
      <dgm:spPr/>
    </dgm:pt>
    <dgm:pt modelId="{3901AD87-7A38-4EA4-A874-4E45008CE50B}" type="pres">
      <dgm:prSet presAssocID="{D7A13A94-2E41-4373-83F4-2BB30CC168A1}" presName="parentTextBox" presStyleLbl="node1" presStyleIdx="0" presStyleCnt="8" custScaleX="79615" custLinFactNeighborX="839"/>
      <dgm:spPr/>
    </dgm:pt>
    <dgm:pt modelId="{624EE1A7-488D-4826-B319-47CB02AD03D4}" type="pres">
      <dgm:prSet presAssocID="{CB67A44E-7402-45E8-8601-524137F711CD}" presName="sp" presStyleCnt="0"/>
      <dgm:spPr/>
    </dgm:pt>
    <dgm:pt modelId="{A98DF6FA-17B9-4191-8103-3354831C0973}" type="pres">
      <dgm:prSet presAssocID="{61B387E8-F849-4FAB-89BC-E92DC96CF0DA}" presName="arrowAndChildren" presStyleCnt="0"/>
      <dgm:spPr/>
    </dgm:pt>
    <dgm:pt modelId="{BD7C36EB-EF46-42B5-A31B-524A2A45A03F}" type="pres">
      <dgm:prSet presAssocID="{61B387E8-F849-4FAB-89BC-E92DC96CF0DA}" presName="parentTextArrow" presStyleLbl="node1" presStyleIdx="1" presStyleCnt="8"/>
      <dgm:spPr/>
    </dgm:pt>
    <dgm:pt modelId="{4C28BA31-FD5E-43D6-BB43-B05913255197}" type="pres">
      <dgm:prSet presAssocID="{0BD3F5C6-C7A5-473B-AB13-3F541BA553C8}" presName="sp" presStyleCnt="0"/>
      <dgm:spPr/>
    </dgm:pt>
    <dgm:pt modelId="{C0FB764D-5C61-4784-964E-0CDBA3532400}" type="pres">
      <dgm:prSet presAssocID="{61807FA4-24B2-48FA-9578-4156B097CC47}" presName="arrowAndChildren" presStyleCnt="0"/>
      <dgm:spPr/>
    </dgm:pt>
    <dgm:pt modelId="{B011937E-4101-4FFB-A9F2-28EB1FF43C4F}" type="pres">
      <dgm:prSet presAssocID="{61807FA4-24B2-48FA-9578-4156B097CC47}" presName="parentTextArrow" presStyleLbl="node1" presStyleIdx="2" presStyleCnt="8"/>
      <dgm:spPr/>
    </dgm:pt>
    <dgm:pt modelId="{80219D41-4B7A-48FA-ACAD-16824ABF05E9}" type="pres">
      <dgm:prSet presAssocID="{DC8426BA-2BCE-4A70-93FB-22E180A2083C}" presName="sp" presStyleCnt="0"/>
      <dgm:spPr/>
    </dgm:pt>
    <dgm:pt modelId="{83DC5732-E38C-4CE9-9364-B1BF23F57404}" type="pres">
      <dgm:prSet presAssocID="{2D126108-2CDE-4C7F-8A11-CBAA1E250EBD}" presName="arrowAndChildren" presStyleCnt="0"/>
      <dgm:spPr/>
    </dgm:pt>
    <dgm:pt modelId="{2E69CAE4-6FBA-4B5C-B816-F2A7364DAE9C}" type="pres">
      <dgm:prSet presAssocID="{2D126108-2CDE-4C7F-8A11-CBAA1E250EBD}" presName="parentTextArrow" presStyleLbl="node1" presStyleIdx="3" presStyleCnt="8"/>
      <dgm:spPr/>
    </dgm:pt>
    <dgm:pt modelId="{D016A51F-1930-45E0-95D8-A9C691A6F582}" type="pres">
      <dgm:prSet presAssocID="{5DB1DB8D-7C61-4DF9-B4D3-F46ED4A32F5B}" presName="sp" presStyleCnt="0"/>
      <dgm:spPr/>
    </dgm:pt>
    <dgm:pt modelId="{C0923D15-31E8-409D-870C-52E85CAC2CC9}" type="pres">
      <dgm:prSet presAssocID="{1A16A157-990E-4DAE-A2DC-E2282DCB87EE}" presName="arrowAndChildren" presStyleCnt="0"/>
      <dgm:spPr/>
    </dgm:pt>
    <dgm:pt modelId="{E4B27D31-0C81-4436-968D-3B7AA5338926}" type="pres">
      <dgm:prSet presAssocID="{1A16A157-990E-4DAE-A2DC-E2282DCB87EE}" presName="parentTextArrow" presStyleLbl="node1" presStyleIdx="4" presStyleCnt="8"/>
      <dgm:spPr/>
    </dgm:pt>
    <dgm:pt modelId="{F1A9C994-2D1B-424C-9C24-48D94EAA8E2F}" type="pres">
      <dgm:prSet presAssocID="{70CAFD1E-AA2B-47A3-A403-D89BBED9916D}" presName="sp" presStyleCnt="0"/>
      <dgm:spPr/>
    </dgm:pt>
    <dgm:pt modelId="{83A4CC9A-34D4-4792-A72A-5DBA0FC852B3}" type="pres">
      <dgm:prSet presAssocID="{AE6769E6-F1FA-4BFE-8F09-A3C738D89286}" presName="arrowAndChildren" presStyleCnt="0"/>
      <dgm:spPr/>
    </dgm:pt>
    <dgm:pt modelId="{336F499B-C23D-431C-AD2A-B5B4EF4B4BE3}" type="pres">
      <dgm:prSet presAssocID="{AE6769E6-F1FA-4BFE-8F09-A3C738D89286}" presName="parentTextArrow" presStyleLbl="node1" presStyleIdx="5" presStyleCnt="8"/>
      <dgm:spPr/>
    </dgm:pt>
    <dgm:pt modelId="{8A2AC0AA-F445-4B86-A660-D7C2C4C63CCE}" type="pres">
      <dgm:prSet presAssocID="{6504F91A-3D19-4EB6-A080-595688058938}" presName="sp" presStyleCnt="0"/>
      <dgm:spPr/>
    </dgm:pt>
    <dgm:pt modelId="{A97A8CDA-BFAA-4DD3-AA19-09ADBCE6A045}" type="pres">
      <dgm:prSet presAssocID="{0B9AED86-E05E-47F7-831E-FE0F741D5784}" presName="arrowAndChildren" presStyleCnt="0"/>
      <dgm:spPr/>
    </dgm:pt>
    <dgm:pt modelId="{34592F5F-4112-470B-89D3-F037352E5AE1}" type="pres">
      <dgm:prSet presAssocID="{0B9AED86-E05E-47F7-831E-FE0F741D5784}" presName="parentTextArrow" presStyleLbl="node1" presStyleIdx="6" presStyleCnt="8"/>
      <dgm:spPr/>
    </dgm:pt>
    <dgm:pt modelId="{C1A34ADB-BDDB-4A0B-AA1B-15CB80D369B0}" type="pres">
      <dgm:prSet presAssocID="{1F9147A0-75B0-4838-BF0E-215714C21A85}" presName="sp" presStyleCnt="0"/>
      <dgm:spPr/>
    </dgm:pt>
    <dgm:pt modelId="{FFFAB3D8-EF50-4725-8C05-7CBA503F6616}" type="pres">
      <dgm:prSet presAssocID="{B25078B0-FDE5-4E86-9462-B7B104C6757E}" presName="arrowAndChildren" presStyleCnt="0"/>
      <dgm:spPr/>
    </dgm:pt>
    <dgm:pt modelId="{1007E600-B817-4C7E-8694-2EA015039F67}" type="pres">
      <dgm:prSet presAssocID="{B25078B0-FDE5-4E86-9462-B7B104C6757E}" presName="parentTextArrow" presStyleLbl="node1" presStyleIdx="7" presStyleCnt="8" custLinFactNeighborX="10305" custLinFactNeighborY="-1472"/>
      <dgm:spPr/>
    </dgm:pt>
  </dgm:ptLst>
  <dgm:cxnLst>
    <dgm:cxn modelId="{4A34060F-9C5C-4636-BE04-6E25DB896E4C}" type="presOf" srcId="{0B9AED86-E05E-47F7-831E-FE0F741D5784}" destId="{34592F5F-4112-470B-89D3-F037352E5AE1}" srcOrd="0" destOrd="0" presId="urn:microsoft.com/office/officeart/2005/8/layout/process4"/>
    <dgm:cxn modelId="{1A1F7D14-3E91-4115-805E-E18D105953DE}" type="presOf" srcId="{1A16A157-990E-4DAE-A2DC-E2282DCB87EE}" destId="{E4B27D31-0C81-4436-968D-3B7AA5338926}" srcOrd="0" destOrd="0" presId="urn:microsoft.com/office/officeart/2005/8/layout/process4"/>
    <dgm:cxn modelId="{37258F15-9614-4716-B986-6D32C2D4E4D4}" srcId="{1BB9731D-AA4B-483F-911E-1359AD621E01}" destId="{1A16A157-990E-4DAE-A2DC-E2282DCB87EE}" srcOrd="3" destOrd="0" parTransId="{74A86929-1B3F-4A94-8DA2-EFBC08C43A5C}" sibTransId="{5DB1DB8D-7C61-4DF9-B4D3-F46ED4A32F5B}"/>
    <dgm:cxn modelId="{D4452C1D-25A4-4EBB-B978-AE1767F4BFB3}" srcId="{1BB9731D-AA4B-483F-911E-1359AD621E01}" destId="{61807FA4-24B2-48FA-9578-4156B097CC47}" srcOrd="5" destOrd="0" parTransId="{8ACA9AC4-E437-4234-BE71-244E498B4A9F}" sibTransId="{0BD3F5C6-C7A5-473B-AB13-3F541BA553C8}"/>
    <dgm:cxn modelId="{4405641D-426B-4925-94FE-BDFD4B1ECBFC}" srcId="{1BB9731D-AA4B-483F-911E-1359AD621E01}" destId="{2D126108-2CDE-4C7F-8A11-CBAA1E250EBD}" srcOrd="4" destOrd="0" parTransId="{8CCEF3DE-59AC-4EAA-B7C7-71791571F8C1}" sibTransId="{DC8426BA-2BCE-4A70-93FB-22E180A2083C}"/>
    <dgm:cxn modelId="{2CB0DF28-8D13-439B-BCB4-53E3A76EAB29}" srcId="{1BB9731D-AA4B-483F-911E-1359AD621E01}" destId="{61B387E8-F849-4FAB-89BC-E92DC96CF0DA}" srcOrd="6" destOrd="0" parTransId="{90FE3E48-D994-43F6-A3EF-BB8A5AB3DA34}" sibTransId="{CB67A44E-7402-45E8-8601-524137F711CD}"/>
    <dgm:cxn modelId="{9921B52D-B505-4A0D-9A8E-B71EFDD2F85C}" type="presOf" srcId="{B25078B0-FDE5-4E86-9462-B7B104C6757E}" destId="{1007E600-B817-4C7E-8694-2EA015039F67}" srcOrd="0" destOrd="0" presId="urn:microsoft.com/office/officeart/2005/8/layout/process4"/>
    <dgm:cxn modelId="{E47DCB3F-EBB4-418D-9934-EE6B3BD1D0F6}" srcId="{1BB9731D-AA4B-483F-911E-1359AD621E01}" destId="{B25078B0-FDE5-4E86-9462-B7B104C6757E}" srcOrd="0" destOrd="0" parTransId="{986B625F-4094-4B1A-A81A-1F42AD4A19D4}" sibTransId="{1F9147A0-75B0-4838-BF0E-215714C21A85}"/>
    <dgm:cxn modelId="{6F92CE6D-7B11-401A-8AFA-4064558EC7B5}" type="presOf" srcId="{D7A13A94-2E41-4373-83F4-2BB30CC168A1}" destId="{3901AD87-7A38-4EA4-A874-4E45008CE50B}" srcOrd="0" destOrd="0" presId="urn:microsoft.com/office/officeart/2005/8/layout/process4"/>
    <dgm:cxn modelId="{AF0EF959-E5DE-49B4-A070-1759AF988D0D}" type="presOf" srcId="{AE6769E6-F1FA-4BFE-8F09-A3C738D89286}" destId="{336F499B-C23D-431C-AD2A-B5B4EF4B4BE3}" srcOrd="0" destOrd="0" presId="urn:microsoft.com/office/officeart/2005/8/layout/process4"/>
    <dgm:cxn modelId="{65EC4584-B495-4C1A-A324-F70427C2EE5C}" srcId="{1BB9731D-AA4B-483F-911E-1359AD621E01}" destId="{0B9AED86-E05E-47F7-831E-FE0F741D5784}" srcOrd="1" destOrd="0" parTransId="{B3916A31-16D5-4553-B45E-4C7CDB2773C3}" sibTransId="{6504F91A-3D19-4EB6-A080-595688058938}"/>
    <dgm:cxn modelId="{CB70FCB3-955D-4D91-A454-387A75815125}" srcId="{1BB9731D-AA4B-483F-911E-1359AD621E01}" destId="{D7A13A94-2E41-4373-83F4-2BB30CC168A1}" srcOrd="7" destOrd="0" parTransId="{C6E0F932-2B9B-42FB-AB8A-B9AB8EF27DAE}" sibTransId="{2E7A2E0D-0468-4C5B-954E-6AAEA19EEABD}"/>
    <dgm:cxn modelId="{1CB9F4B5-DA4F-4141-9B41-97B1D97A078A}" type="presOf" srcId="{1BB9731D-AA4B-483F-911E-1359AD621E01}" destId="{683E00D0-441D-4745-924E-CA3E49841FB0}" srcOrd="0" destOrd="0" presId="urn:microsoft.com/office/officeart/2005/8/layout/process4"/>
    <dgm:cxn modelId="{D98125B8-64FA-4E4D-8B14-F30E1D176CDA}" type="presOf" srcId="{2D126108-2CDE-4C7F-8A11-CBAA1E250EBD}" destId="{2E69CAE4-6FBA-4B5C-B816-F2A7364DAE9C}" srcOrd="0" destOrd="0" presId="urn:microsoft.com/office/officeart/2005/8/layout/process4"/>
    <dgm:cxn modelId="{778293CC-8694-4598-BA0F-014E090A0F36}" type="presOf" srcId="{61807FA4-24B2-48FA-9578-4156B097CC47}" destId="{B011937E-4101-4FFB-A9F2-28EB1FF43C4F}" srcOrd="0" destOrd="0" presId="urn:microsoft.com/office/officeart/2005/8/layout/process4"/>
    <dgm:cxn modelId="{E85C89DB-5F83-4B4E-AA9D-8D8ADE0DB9CA}" type="presOf" srcId="{61B387E8-F849-4FAB-89BC-E92DC96CF0DA}" destId="{BD7C36EB-EF46-42B5-A31B-524A2A45A03F}" srcOrd="0" destOrd="0" presId="urn:microsoft.com/office/officeart/2005/8/layout/process4"/>
    <dgm:cxn modelId="{666F46E7-A3A9-462B-BF0B-0EF70DC79DF1}" srcId="{1BB9731D-AA4B-483F-911E-1359AD621E01}" destId="{AE6769E6-F1FA-4BFE-8F09-A3C738D89286}" srcOrd="2" destOrd="0" parTransId="{3FA3F8FB-A05E-48CD-8066-D9062279E272}" sibTransId="{70CAFD1E-AA2B-47A3-A403-D89BBED9916D}"/>
    <dgm:cxn modelId="{4EABF1AD-98C1-43C2-9EF3-6CA5A75D099B}" type="presParOf" srcId="{683E00D0-441D-4745-924E-CA3E49841FB0}" destId="{1B347997-0524-4493-8258-A204BB75CAAD}" srcOrd="0" destOrd="0" presId="urn:microsoft.com/office/officeart/2005/8/layout/process4"/>
    <dgm:cxn modelId="{AD4BE30C-0EAC-4DE3-AF54-4BFA5D137506}" type="presParOf" srcId="{1B347997-0524-4493-8258-A204BB75CAAD}" destId="{3901AD87-7A38-4EA4-A874-4E45008CE50B}" srcOrd="0" destOrd="0" presId="urn:microsoft.com/office/officeart/2005/8/layout/process4"/>
    <dgm:cxn modelId="{AC3D1FB1-2F97-454A-BD02-8C7D98ED8E8F}" type="presParOf" srcId="{683E00D0-441D-4745-924E-CA3E49841FB0}" destId="{624EE1A7-488D-4826-B319-47CB02AD03D4}" srcOrd="1" destOrd="0" presId="urn:microsoft.com/office/officeart/2005/8/layout/process4"/>
    <dgm:cxn modelId="{81049A16-33AC-4B7E-84D1-DD264E8C6669}" type="presParOf" srcId="{683E00D0-441D-4745-924E-CA3E49841FB0}" destId="{A98DF6FA-17B9-4191-8103-3354831C0973}" srcOrd="2" destOrd="0" presId="urn:microsoft.com/office/officeart/2005/8/layout/process4"/>
    <dgm:cxn modelId="{B636F46A-5B99-4FAA-BBDF-592DF287573E}" type="presParOf" srcId="{A98DF6FA-17B9-4191-8103-3354831C0973}" destId="{BD7C36EB-EF46-42B5-A31B-524A2A45A03F}" srcOrd="0" destOrd="0" presId="urn:microsoft.com/office/officeart/2005/8/layout/process4"/>
    <dgm:cxn modelId="{9B315720-2AD8-4052-A573-C3754268D64E}" type="presParOf" srcId="{683E00D0-441D-4745-924E-CA3E49841FB0}" destId="{4C28BA31-FD5E-43D6-BB43-B05913255197}" srcOrd="3" destOrd="0" presId="urn:microsoft.com/office/officeart/2005/8/layout/process4"/>
    <dgm:cxn modelId="{E35EA398-D16C-47B0-B1B3-FC28638C04A5}" type="presParOf" srcId="{683E00D0-441D-4745-924E-CA3E49841FB0}" destId="{C0FB764D-5C61-4784-964E-0CDBA3532400}" srcOrd="4" destOrd="0" presId="urn:microsoft.com/office/officeart/2005/8/layout/process4"/>
    <dgm:cxn modelId="{FC3B9B00-C4DE-4E75-B26B-45F940523EAB}" type="presParOf" srcId="{C0FB764D-5C61-4784-964E-0CDBA3532400}" destId="{B011937E-4101-4FFB-A9F2-28EB1FF43C4F}" srcOrd="0" destOrd="0" presId="urn:microsoft.com/office/officeart/2005/8/layout/process4"/>
    <dgm:cxn modelId="{1E8527B1-7065-401D-8C2F-43C1A9C7AF23}" type="presParOf" srcId="{683E00D0-441D-4745-924E-CA3E49841FB0}" destId="{80219D41-4B7A-48FA-ACAD-16824ABF05E9}" srcOrd="5" destOrd="0" presId="urn:microsoft.com/office/officeart/2005/8/layout/process4"/>
    <dgm:cxn modelId="{64F2913A-D0B0-46C2-9F05-EC163A9DC2D9}" type="presParOf" srcId="{683E00D0-441D-4745-924E-CA3E49841FB0}" destId="{83DC5732-E38C-4CE9-9364-B1BF23F57404}" srcOrd="6" destOrd="0" presId="urn:microsoft.com/office/officeart/2005/8/layout/process4"/>
    <dgm:cxn modelId="{876C0E33-8AEB-4046-8E2C-9B3D2265F4A2}" type="presParOf" srcId="{83DC5732-E38C-4CE9-9364-B1BF23F57404}" destId="{2E69CAE4-6FBA-4B5C-B816-F2A7364DAE9C}" srcOrd="0" destOrd="0" presId="urn:microsoft.com/office/officeart/2005/8/layout/process4"/>
    <dgm:cxn modelId="{758F53AA-75E7-4CCD-BD9E-6F8DF51F222A}" type="presParOf" srcId="{683E00D0-441D-4745-924E-CA3E49841FB0}" destId="{D016A51F-1930-45E0-95D8-A9C691A6F582}" srcOrd="7" destOrd="0" presId="urn:microsoft.com/office/officeart/2005/8/layout/process4"/>
    <dgm:cxn modelId="{695CE1FF-0A46-4FD9-8223-C3A976F06260}" type="presParOf" srcId="{683E00D0-441D-4745-924E-CA3E49841FB0}" destId="{C0923D15-31E8-409D-870C-52E85CAC2CC9}" srcOrd="8" destOrd="0" presId="urn:microsoft.com/office/officeart/2005/8/layout/process4"/>
    <dgm:cxn modelId="{06D3743F-82E0-4D76-A738-84EB774D0B7E}" type="presParOf" srcId="{C0923D15-31E8-409D-870C-52E85CAC2CC9}" destId="{E4B27D31-0C81-4436-968D-3B7AA5338926}" srcOrd="0" destOrd="0" presId="urn:microsoft.com/office/officeart/2005/8/layout/process4"/>
    <dgm:cxn modelId="{DD9DB32F-6D9E-41A4-8375-047BEE607E33}" type="presParOf" srcId="{683E00D0-441D-4745-924E-CA3E49841FB0}" destId="{F1A9C994-2D1B-424C-9C24-48D94EAA8E2F}" srcOrd="9" destOrd="0" presId="urn:microsoft.com/office/officeart/2005/8/layout/process4"/>
    <dgm:cxn modelId="{A4E2F904-BFC1-4C5B-BB08-A8C3B1163EBB}" type="presParOf" srcId="{683E00D0-441D-4745-924E-CA3E49841FB0}" destId="{83A4CC9A-34D4-4792-A72A-5DBA0FC852B3}" srcOrd="10" destOrd="0" presId="urn:microsoft.com/office/officeart/2005/8/layout/process4"/>
    <dgm:cxn modelId="{80122A09-B448-4B60-A97D-67662561C810}" type="presParOf" srcId="{83A4CC9A-34D4-4792-A72A-5DBA0FC852B3}" destId="{336F499B-C23D-431C-AD2A-B5B4EF4B4BE3}" srcOrd="0" destOrd="0" presId="urn:microsoft.com/office/officeart/2005/8/layout/process4"/>
    <dgm:cxn modelId="{4493968B-076C-4371-8D2B-13A91C33958D}" type="presParOf" srcId="{683E00D0-441D-4745-924E-CA3E49841FB0}" destId="{8A2AC0AA-F445-4B86-A660-D7C2C4C63CCE}" srcOrd="11" destOrd="0" presId="urn:microsoft.com/office/officeart/2005/8/layout/process4"/>
    <dgm:cxn modelId="{79E8BFF3-10D5-49A1-9F35-7F5FA537299D}" type="presParOf" srcId="{683E00D0-441D-4745-924E-CA3E49841FB0}" destId="{A97A8CDA-BFAA-4DD3-AA19-09ADBCE6A045}" srcOrd="12" destOrd="0" presId="urn:microsoft.com/office/officeart/2005/8/layout/process4"/>
    <dgm:cxn modelId="{EF7C31A5-057E-4023-9D45-47472F0ACFBF}" type="presParOf" srcId="{A97A8CDA-BFAA-4DD3-AA19-09ADBCE6A045}" destId="{34592F5F-4112-470B-89D3-F037352E5AE1}" srcOrd="0" destOrd="0" presId="urn:microsoft.com/office/officeart/2005/8/layout/process4"/>
    <dgm:cxn modelId="{3F92F70E-2084-431A-B061-4A6EF2F3A38F}" type="presParOf" srcId="{683E00D0-441D-4745-924E-CA3E49841FB0}" destId="{C1A34ADB-BDDB-4A0B-AA1B-15CB80D369B0}" srcOrd="13" destOrd="0" presId="urn:microsoft.com/office/officeart/2005/8/layout/process4"/>
    <dgm:cxn modelId="{8BE317FD-EDA1-4D79-8950-ACDB77C937AA}" type="presParOf" srcId="{683E00D0-441D-4745-924E-CA3E49841FB0}" destId="{FFFAB3D8-EF50-4725-8C05-7CBA503F6616}" srcOrd="14" destOrd="0" presId="urn:microsoft.com/office/officeart/2005/8/layout/process4"/>
    <dgm:cxn modelId="{A680420B-B10B-4905-9937-478F548249F0}" type="presParOf" srcId="{FFFAB3D8-EF50-4725-8C05-7CBA503F6616}" destId="{1007E600-B817-4C7E-8694-2EA015039F6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6FE75B-2381-4F9D-BC13-3F9288AEE615}">
      <dsp:nvSpPr>
        <dsp:cNvPr id="0" name=""/>
        <dsp:cNvSpPr/>
      </dsp:nvSpPr>
      <dsp:spPr>
        <a:xfrm rot="5400000">
          <a:off x="3389251" y="117466"/>
          <a:ext cx="1799496" cy="15655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主要客戶</a:t>
          </a:r>
        </a:p>
      </dsp:txBody>
      <dsp:txXfrm rot="-5400000">
        <a:off x="3750185" y="280922"/>
        <a:ext cx="1077628" cy="1238653"/>
      </dsp:txXfrm>
    </dsp:sp>
    <dsp:sp modelId="{5E127643-AF0E-4D72-B7D9-C602D552D536}">
      <dsp:nvSpPr>
        <dsp:cNvPr id="0" name=""/>
        <dsp:cNvSpPr/>
      </dsp:nvSpPr>
      <dsp:spPr>
        <a:xfrm>
          <a:off x="5119287" y="360398"/>
          <a:ext cx="2008238" cy="1079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7A4403-C3AB-4EFE-B08C-07E9AA17F666}">
      <dsp:nvSpPr>
        <dsp:cNvPr id="0" name=""/>
        <dsp:cNvSpPr/>
      </dsp:nvSpPr>
      <dsp:spPr>
        <a:xfrm rot="5400000">
          <a:off x="1698444" y="117466"/>
          <a:ext cx="1799496" cy="15655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公司</a:t>
          </a:r>
          <a:endParaRPr lang="en-US" altLang="zh-CN" sz="2400" kern="120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沿革</a:t>
          </a:r>
        </a:p>
      </dsp:txBody>
      <dsp:txXfrm rot="-5400000">
        <a:off x="2059378" y="280922"/>
        <a:ext cx="1077628" cy="1238653"/>
      </dsp:txXfrm>
    </dsp:sp>
    <dsp:sp modelId="{FAF42AA2-EDED-46F8-920B-BA70AC6B08BC}">
      <dsp:nvSpPr>
        <dsp:cNvPr id="0" name=""/>
        <dsp:cNvSpPr/>
      </dsp:nvSpPr>
      <dsp:spPr>
        <a:xfrm rot="5400000">
          <a:off x="2540608" y="1644878"/>
          <a:ext cx="1799496" cy="15655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產品線</a:t>
          </a:r>
        </a:p>
      </dsp:txBody>
      <dsp:txXfrm rot="-5400000">
        <a:off x="2901542" y="1808334"/>
        <a:ext cx="1077628" cy="1238653"/>
      </dsp:txXfrm>
    </dsp:sp>
    <dsp:sp modelId="{AC3B7309-7E4C-45FD-A88A-565A8949DF07}">
      <dsp:nvSpPr>
        <dsp:cNvPr id="0" name=""/>
        <dsp:cNvSpPr/>
      </dsp:nvSpPr>
      <dsp:spPr>
        <a:xfrm>
          <a:off x="649337" y="1887810"/>
          <a:ext cx="1943456" cy="1079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8B98D2-C101-4AFF-A513-9557E24F2A16}">
      <dsp:nvSpPr>
        <dsp:cNvPr id="0" name=""/>
        <dsp:cNvSpPr/>
      </dsp:nvSpPr>
      <dsp:spPr>
        <a:xfrm rot="5400000">
          <a:off x="4231416" y="1644878"/>
          <a:ext cx="1799496" cy="15655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研發</a:t>
          </a:r>
          <a:endParaRPr lang="en-US" altLang="zh-CN" sz="2400" kern="120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製造 </a:t>
          </a:r>
        </a:p>
      </dsp:txBody>
      <dsp:txXfrm rot="-5400000">
        <a:off x="4592350" y="1808334"/>
        <a:ext cx="1077628" cy="1238653"/>
      </dsp:txXfrm>
    </dsp:sp>
    <dsp:sp modelId="{0B5E00D7-94F2-4360-AC86-2239A414F97D}">
      <dsp:nvSpPr>
        <dsp:cNvPr id="0" name=""/>
        <dsp:cNvSpPr/>
      </dsp:nvSpPr>
      <dsp:spPr>
        <a:xfrm rot="5400000">
          <a:off x="3389251" y="3172291"/>
          <a:ext cx="1799496" cy="15655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其它</a:t>
          </a:r>
        </a:p>
      </dsp:txBody>
      <dsp:txXfrm rot="-5400000">
        <a:off x="3750185" y="3335747"/>
        <a:ext cx="1077628" cy="1238653"/>
      </dsp:txXfrm>
    </dsp:sp>
    <dsp:sp modelId="{184BF1E8-D5E6-46BA-A16E-D4E52C207CBF}">
      <dsp:nvSpPr>
        <dsp:cNvPr id="0" name=""/>
        <dsp:cNvSpPr/>
      </dsp:nvSpPr>
      <dsp:spPr>
        <a:xfrm>
          <a:off x="5119287" y="3415223"/>
          <a:ext cx="2008238" cy="1079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3A133A-2D8A-4910-B53E-10C0C550119E}">
      <dsp:nvSpPr>
        <dsp:cNvPr id="0" name=""/>
        <dsp:cNvSpPr/>
      </dsp:nvSpPr>
      <dsp:spPr>
        <a:xfrm rot="5400000">
          <a:off x="1698444" y="3172291"/>
          <a:ext cx="1799496" cy="156556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品控</a:t>
          </a:r>
          <a:endParaRPr lang="en-US" altLang="zh-CN" sz="2400" kern="120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rPr>
            <a:t>能力</a:t>
          </a:r>
        </a:p>
      </dsp:txBody>
      <dsp:txXfrm rot="-5400000">
        <a:off x="2059378" y="3335747"/>
        <a:ext cx="1077628" cy="12386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1AD87-7A38-4EA4-A874-4E45008CE50B}">
      <dsp:nvSpPr>
        <dsp:cNvPr id="0" name=""/>
        <dsp:cNvSpPr/>
      </dsp:nvSpPr>
      <dsp:spPr>
        <a:xfrm>
          <a:off x="678408" y="4787526"/>
          <a:ext cx="4896111" cy="4488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Customer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PM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Engineer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leader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ME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PE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QC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開會確認</a:t>
          </a:r>
          <a:r>
            <a:rPr lang="en-US" altLang="zh-TW" sz="1200" b="1" kern="1200" baseline="0" dirty="0" err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Tx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樣品</a:t>
          </a:r>
        </a:p>
      </dsp:txBody>
      <dsp:txXfrm>
        <a:off x="678408" y="4787526"/>
        <a:ext cx="4896111" cy="448889"/>
      </dsp:txXfrm>
    </dsp:sp>
    <dsp:sp modelId="{BD7C36EB-EF46-42B5-A31B-524A2A45A03F}">
      <dsp:nvSpPr>
        <dsp:cNvPr id="0" name=""/>
        <dsp:cNvSpPr/>
      </dsp:nvSpPr>
      <dsp:spPr>
        <a:xfrm rot="10800000">
          <a:off x="0" y="4103867"/>
          <a:ext cx="6149735" cy="690392"/>
        </a:xfrm>
        <a:prstGeom prst="upArrowCallou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PE 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確認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r>
            <a:rPr lang="en-US" altLang="zh-TW" sz="1200" b="1" kern="1200" baseline="0" dirty="0" err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Tx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樣品然後建立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PFMEA 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Open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issue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、解決方案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(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確認開樣品模後可以在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5~7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天內試模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)</a:t>
          </a:r>
        </a:p>
      </dsp:txBody>
      <dsp:txXfrm rot="10800000">
        <a:off x="0" y="4103867"/>
        <a:ext cx="6149735" cy="448596"/>
      </dsp:txXfrm>
    </dsp:sp>
    <dsp:sp modelId="{B011937E-4101-4FFB-A9F2-28EB1FF43C4F}">
      <dsp:nvSpPr>
        <dsp:cNvPr id="0" name=""/>
        <dsp:cNvSpPr/>
      </dsp:nvSpPr>
      <dsp:spPr>
        <a:xfrm rot="10800000">
          <a:off x="0" y="3420208"/>
          <a:ext cx="6149735" cy="690392"/>
        </a:xfrm>
        <a:prstGeom prst="upArrowCallou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PE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QC 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試模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,</a:t>
          </a:r>
          <a:r>
            <a:rPr lang="zh-CN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驗證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endParaRPr lang="zh-TW" altLang="en-US" sz="1200" b="1" kern="1200" baseline="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10800000">
        <a:off x="0" y="3420208"/>
        <a:ext cx="6149735" cy="448596"/>
      </dsp:txXfrm>
    </dsp:sp>
    <dsp:sp modelId="{2E69CAE4-6FBA-4B5C-B816-F2A7364DAE9C}">
      <dsp:nvSpPr>
        <dsp:cNvPr id="0" name=""/>
        <dsp:cNvSpPr/>
      </dsp:nvSpPr>
      <dsp:spPr>
        <a:xfrm rot="10800000">
          <a:off x="0" y="2736548"/>
          <a:ext cx="6149735" cy="690392"/>
        </a:xfrm>
        <a:prstGeom prst="upArrowCallou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200" b="1" i="0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PM </a:t>
          </a:r>
          <a:r>
            <a:rPr lang="zh-TW" altLang="en-US" sz="1200" b="1" i="0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追蹤模具與其他原物料並回覆給客戶</a:t>
          </a:r>
          <a:r>
            <a:rPr lang="en-US" altLang="zh-TW" sz="1200" b="1" i="0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endParaRPr lang="zh-TW" altLang="en-US" sz="1200" b="1" i="0" kern="1200" baseline="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10800000">
        <a:off x="0" y="2736548"/>
        <a:ext cx="6149735" cy="448596"/>
      </dsp:txXfrm>
    </dsp:sp>
    <dsp:sp modelId="{E4B27D31-0C81-4436-968D-3B7AA5338926}">
      <dsp:nvSpPr>
        <dsp:cNvPr id="0" name=""/>
        <dsp:cNvSpPr/>
      </dsp:nvSpPr>
      <dsp:spPr>
        <a:xfrm rot="10800000">
          <a:off x="0" y="2052889"/>
          <a:ext cx="6149735" cy="690392"/>
        </a:xfrm>
        <a:prstGeom prst="upArrowCallou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Customer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PM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Engineer leader 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做開樣品模前的會議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</a:t>
          </a:r>
          <a:endParaRPr lang="zh-TW" altLang="en-US" sz="1200" b="1" kern="1200" baseline="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10800000">
        <a:off x="0" y="2052889"/>
        <a:ext cx="6149735" cy="448596"/>
      </dsp:txXfrm>
    </dsp:sp>
    <dsp:sp modelId="{336F499B-C23D-431C-AD2A-B5B4EF4B4BE3}">
      <dsp:nvSpPr>
        <dsp:cNvPr id="0" name=""/>
        <dsp:cNvSpPr/>
      </dsp:nvSpPr>
      <dsp:spPr>
        <a:xfrm rot="10800000">
          <a:off x="0" y="1369230"/>
          <a:ext cx="6149735" cy="690392"/>
        </a:xfrm>
        <a:prstGeom prst="upArrowCallou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PE 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召集供應商確認</a:t>
          </a:r>
        </a:p>
      </dsp:txBody>
      <dsp:txXfrm rot="10800000">
        <a:off x="0" y="1369230"/>
        <a:ext cx="6149735" cy="448596"/>
      </dsp:txXfrm>
    </dsp:sp>
    <dsp:sp modelId="{34592F5F-4112-470B-89D3-F037352E5AE1}">
      <dsp:nvSpPr>
        <dsp:cNvPr id="0" name=""/>
        <dsp:cNvSpPr/>
      </dsp:nvSpPr>
      <dsp:spPr>
        <a:xfrm rot="10800000">
          <a:off x="0" y="685570"/>
          <a:ext cx="6149735" cy="690392"/>
        </a:xfrm>
        <a:prstGeom prst="upArrowCallou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Engineer leader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ME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PE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建立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DFM 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文件回覆給客戶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(DFMEA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DFM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 在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</a:t>
          </a: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天內完成</a:t>
          </a:r>
          <a:r>
            <a:rPr lang="en-US" altLang="zh-TW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)</a:t>
          </a:r>
          <a:endParaRPr lang="zh-TW" altLang="en-US" sz="1200" b="1" kern="1200" baseline="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10800000">
        <a:off x="0" y="685570"/>
        <a:ext cx="6149735" cy="448596"/>
      </dsp:txXfrm>
    </dsp:sp>
    <dsp:sp modelId="{1007E600-B817-4C7E-8694-2EA015039F67}">
      <dsp:nvSpPr>
        <dsp:cNvPr id="0" name=""/>
        <dsp:cNvSpPr/>
      </dsp:nvSpPr>
      <dsp:spPr>
        <a:xfrm rot="10800000">
          <a:off x="0" y="0"/>
          <a:ext cx="6149735" cy="690392"/>
        </a:xfrm>
        <a:prstGeom prst="upArrowCallou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200" b="1" kern="1200" baseline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客戶訊息</a:t>
          </a:r>
        </a:p>
      </dsp:txBody>
      <dsp:txXfrm rot="10800000">
        <a:off x="0" y="0"/>
        <a:ext cx="6149735" cy="4485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43588" y="1"/>
            <a:ext cx="3169920" cy="48006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pPr rtl="0"/>
            <a:fld id="{2494D41D-66AA-4F60-98FD-51086B4739B8}" type="datetime2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2025年5月26日</a:t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pPr rtl="0"/>
            <a:fld id="{A446DCAE-1661-43FF-8A44-43DAFDC1FD90}" type="slidenum">
              <a:rPr lang="en-US" altLang="zh-CN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006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D16EB03-B100-4CF3-AB0E-1B9500B4FBF7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rtl="0"/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 rtl="0"/>
            <a:r>
              <a:rPr lang="zh-CN" altLang="en-US" dirty="0"/>
              <a:t>单击此处编辑母版文本样式</a:t>
            </a:r>
          </a:p>
          <a:p>
            <a:pPr lvl="1" rtl="0"/>
            <a:r>
              <a:rPr lang="zh-CN" altLang="en-US" dirty="0"/>
              <a:t>第二级</a:t>
            </a:r>
          </a:p>
          <a:p>
            <a:pPr lvl="2" rtl="0"/>
            <a:r>
              <a:rPr lang="zh-CN" altLang="en-US" dirty="0"/>
              <a:t>第三级</a:t>
            </a:r>
          </a:p>
          <a:p>
            <a:pPr lvl="3" rtl="0"/>
            <a:r>
              <a:rPr lang="zh-CN" altLang="en-US" dirty="0"/>
              <a:t>第四级</a:t>
            </a:r>
          </a:p>
          <a:p>
            <a:pPr lvl="4" rtl="0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C971FF-EF28-4195-A575-329446EFAA55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971FF-EF28-4195-A575-329446EFAA55}" type="slidenum">
              <a:rPr kumimoji="0" lang="en-US" altLang="zh-CN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388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5449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6496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9389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altLang="zh-CN" smtClean="0">
                <a:solidFill>
                  <a:prstClr val="black"/>
                </a:solidFill>
              </a:rPr>
              <a:pPr/>
              <a:t>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329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5455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2334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643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4027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8162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4932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7501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5978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1323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971FF-EF28-4195-A575-329446EFAA55}" type="slidenum">
              <a:rPr kumimoji="0" lang="en-US" altLang="zh-CN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851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13233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578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88557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52048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68395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77098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73552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971FF-EF28-4195-A575-329446EFAA55}" type="slidenum">
              <a:rPr kumimoji="0" lang="en-US" altLang="zh-CN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51359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7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1058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301059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4986" indent="-309610" algn="ctr"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38441" indent="-247688" algn="ctr"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33817" indent="-247688" algn="ctr"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229193" indent="-247688" algn="ctr"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724569" indent="-247688" algn="ctr" fontAlgn="base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19945" indent="-247688" algn="ctr" fontAlgn="base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15322" indent="-247688" algn="ctr" fontAlgn="base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10698" indent="-247688" algn="ctr" fontAlgn="base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A54AC6-274B-4EA2-B1F6-53CFBB956B47}" type="slidenum">
              <a:rPr kumimoji="1" lang="zh-TW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1" lang="en-US" altLang="zh-TW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5131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971FF-EF28-4195-A575-329446EFAA55}" type="slidenum">
              <a:rPr kumimoji="0" lang="en-US" altLang="zh-CN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9853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7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1058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301059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4986" indent="-309610" algn="ctr"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38441" indent="-247688" algn="ctr"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33817" indent="-247688" algn="ctr"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229193" indent="-247688" algn="ctr"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724569" indent="-247688" algn="ctr" fontAlgn="base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219945" indent="-247688" algn="ctr" fontAlgn="base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715322" indent="-247688" algn="ctr" fontAlgn="base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210698" indent="-247688" algn="ctr" fontAlgn="base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A54AC6-274B-4EA2-B1F6-53CFBB956B47}" type="slidenum">
              <a:rPr kumimoji="1" lang="zh-TW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1" lang="en-US" altLang="zh-TW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92878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08328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65288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971FF-EF28-4195-A575-329446EFAA55}" type="slidenum">
              <a:rPr kumimoji="0" lang="en-US" altLang="zh-CN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3062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altLang="zh-CN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31228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altLang="zh-CN" smtClean="0"/>
              <a:pPr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9407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altLang="zh-CN" smtClean="0"/>
              <a:pPr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87334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E7D1C-21A9-E7AF-5790-3817F017D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B3FF202-8C88-E079-87B9-960EBEAD06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61AC399-643F-E7C4-63F3-C911F1D61D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FC5DFD-307B-FA8C-3D71-14E51025B0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altLang="zh-CN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05471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133CC-F371-DC79-D504-86400E193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FC1F93A-066F-047E-8BCA-FAC2C0FFC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BA44D4C-8438-29D7-5E37-AB790EB881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BB736D-83A0-6055-7BF8-C6A6956964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altLang="zh-CN" smtClean="0"/>
              <a:pPr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98123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0DFC4-A64E-FABE-4503-B673FCA46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E8B8A04-2947-5348-386A-6E25E5AFB9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79AAA2E-30BB-7470-2EB3-9DAC560FEB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B7B77D-5BD6-C6D3-6D3A-1886BF5A79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altLang="zh-CN" smtClean="0"/>
              <a:pPr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97625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altLang="zh-CN" smtClean="0"/>
              <a:pPr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8483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6"/>
          <p:cNvSpPr>
            <a:spLocks noEditPoints="1"/>
          </p:cNvSpPr>
          <p:nvPr/>
        </p:nvSpPr>
        <p:spPr bwMode="auto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CN" altLang="en-US" noProof="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CN" altLang="en-US" noProof="0"/>
              <a:t>单击此处编辑母版副标题样式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0" dirty="0"/>
              <a:t>添加頁腳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CC63A54-496C-4115-A93D-E54AE5A2D31B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36C87F6-986D-49E6-AF40-1B3A1EE8064D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236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添加頁腳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6937105-679A-437D-9743-7E1166072077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6701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添加頁腳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A841C5C-6A74-466B-8B48-8358BA927BE5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336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添加頁腳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C70C17C-8FD2-4D4E-8BA1-90F5650841AD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3045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添加頁腳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947DF3F-E2E7-466F-9048-024BAEA3A2B9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10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添加頁腳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0C021AD-082C-4629-8AE1-E218DBCCB10C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3906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添加頁腳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B64F488-15A5-49DB-A55C-BA5523D30F63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2978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带题注的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​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/>
              <a:t>编辑母版文本样式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添加頁腳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CD3DD3A-0604-4457-860E-A77BC1832A1D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36C87F6-986D-49E6-AF40-1B3A1EE8064D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19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带标题的图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​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zh-CN" altLang="en-US" noProof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图片占位符 2" descr="为添加图像预留的空占位符。单击占位符，选择要添加的图像。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CN" altLang="en-US" noProof="0" dirty="0"/>
              <a:t>按一下圖示添加圖片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添加頁腳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15D30C6-259F-4EEA-8CE8-244F5D69A752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36C87F6-986D-49E6-AF40-1B3A1EE8064D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294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添加頁腳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07DEAE-4D2C-4829-AFA1-3CFA9E597CD9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8745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标题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添加頁腳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9217E86-CE5F-429D-BBE9-02FFE8A85D15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3921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/>
            </a:gs>
            <a:gs pos="40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2">
                <a:lumMod val="9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​ 7"/>
          <p:cNvSpPr/>
          <p:nvPr userDrawn="1"/>
        </p:nvSpPr>
        <p:spPr bwMode="ltGray">
          <a:xfrm>
            <a:off x="146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zh-CN" altLang="en-US" sz="2400" noProof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noProof="0" dirty="0"/>
              <a:t>单击此处编辑母版文本样式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0" dirty="0"/>
              <a:t>添加頁腳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09C4553-FE19-4E0B-8FB8-4E25D0E56DDC}" type="datetime2">
              <a:rPr lang="zh-CN" altLang="en-US" smtClean="0"/>
              <a:pPr/>
              <a:t>2025年5月26日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36C87F6-986D-49E6-AF40-1B3A1EE8064D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3171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accent1">
              <a:lumMod val="50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74520" indent="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None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3" Type="http://schemas.openxmlformats.org/officeDocument/2006/relationships/image" Target="../media/image10.png"/><Relationship Id="rId21" Type="http://schemas.openxmlformats.org/officeDocument/2006/relationships/image" Target="../media/image28.sv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jp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jpg"/><Relationship Id="rId9" Type="http://schemas.openxmlformats.org/officeDocument/2006/relationships/image" Target="../media/image16.svg"/><Relationship Id="rId14" Type="http://schemas.openxmlformats.org/officeDocument/2006/relationships/image" Target="../media/image21.svg"/><Relationship Id="rId22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jpeg"/><Relationship Id="rId10" Type="http://schemas.openxmlformats.org/officeDocument/2006/relationships/image" Target="../media/image38.jp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11" Type="http://schemas.openxmlformats.org/officeDocument/2006/relationships/image" Target="../media/image56.png"/><Relationship Id="rId5" Type="http://schemas.openxmlformats.org/officeDocument/2006/relationships/image" Target="../media/image50.jpe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61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13" Type="http://schemas.openxmlformats.org/officeDocument/2006/relationships/image" Target="../media/image71.jpg"/><Relationship Id="rId3" Type="http://schemas.openxmlformats.org/officeDocument/2006/relationships/slide" Target="slide20.xml"/><Relationship Id="rId7" Type="http://schemas.openxmlformats.org/officeDocument/2006/relationships/image" Target="../media/image65.jpeg"/><Relationship Id="rId12" Type="http://schemas.openxmlformats.org/officeDocument/2006/relationships/image" Target="../media/image7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11" Type="http://schemas.openxmlformats.org/officeDocument/2006/relationships/image" Target="../media/image69.jpg"/><Relationship Id="rId5" Type="http://schemas.openxmlformats.org/officeDocument/2006/relationships/image" Target="../media/image63.jpeg"/><Relationship Id="rId10" Type="http://schemas.openxmlformats.org/officeDocument/2006/relationships/image" Target="../media/image68.jpg"/><Relationship Id="rId4" Type="http://schemas.openxmlformats.org/officeDocument/2006/relationships/image" Target="../media/image62.jpeg"/><Relationship Id="rId9" Type="http://schemas.openxmlformats.org/officeDocument/2006/relationships/image" Target="../media/image67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13" Type="http://schemas.openxmlformats.org/officeDocument/2006/relationships/slide" Target="slide20.xml"/><Relationship Id="rId3" Type="http://schemas.openxmlformats.org/officeDocument/2006/relationships/image" Target="../media/image72.jpeg"/><Relationship Id="rId7" Type="http://schemas.openxmlformats.org/officeDocument/2006/relationships/image" Target="../media/image76.png"/><Relationship Id="rId12" Type="http://schemas.openxmlformats.org/officeDocument/2006/relationships/image" Target="../media/image8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jpeg"/><Relationship Id="rId9" Type="http://schemas.openxmlformats.org/officeDocument/2006/relationships/image" Target="../media/image7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jpg"/><Relationship Id="rId3" Type="http://schemas.openxmlformats.org/officeDocument/2006/relationships/slide" Target="slide20.xml"/><Relationship Id="rId7" Type="http://schemas.openxmlformats.org/officeDocument/2006/relationships/image" Target="../media/image85.png"/><Relationship Id="rId12" Type="http://schemas.openxmlformats.org/officeDocument/2006/relationships/image" Target="../media/image9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5.png"/><Relationship Id="rId5" Type="http://schemas.openxmlformats.org/officeDocument/2006/relationships/slide" Target="slide20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4.jpeg"/><Relationship Id="rId18" Type="http://schemas.openxmlformats.org/officeDocument/2006/relationships/image" Target="../media/image109.png"/><Relationship Id="rId3" Type="http://schemas.openxmlformats.org/officeDocument/2006/relationships/image" Target="../media/image96.png"/><Relationship Id="rId7" Type="http://schemas.openxmlformats.org/officeDocument/2006/relationships/image" Target="../media/image99.png"/><Relationship Id="rId12" Type="http://schemas.openxmlformats.org/officeDocument/2006/relationships/image" Target="../media/image74.png"/><Relationship Id="rId17" Type="http://schemas.openxmlformats.org/officeDocument/2006/relationships/image" Target="../media/image108.jpe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07.jpeg"/><Relationship Id="rId20" Type="http://schemas.openxmlformats.org/officeDocument/2006/relationships/image" Target="../media/image7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52.png"/><Relationship Id="rId15" Type="http://schemas.openxmlformats.org/officeDocument/2006/relationships/image" Target="../media/image106.jpeg"/><Relationship Id="rId10" Type="http://schemas.openxmlformats.org/officeDocument/2006/relationships/image" Target="../media/image102.png"/><Relationship Id="rId19" Type="http://schemas.openxmlformats.org/officeDocument/2006/relationships/slide" Target="slide20.xml"/><Relationship Id="rId4" Type="http://schemas.openxmlformats.org/officeDocument/2006/relationships/image" Target="../media/image97.jpeg"/><Relationship Id="rId9" Type="http://schemas.openxmlformats.org/officeDocument/2006/relationships/image" Target="../media/image101.png"/><Relationship Id="rId14" Type="http://schemas.openxmlformats.org/officeDocument/2006/relationships/image" Target="../media/image10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7.jpg"/><Relationship Id="rId3" Type="http://schemas.openxmlformats.org/officeDocument/2006/relationships/image" Target="../media/image108.jpeg"/><Relationship Id="rId7" Type="http://schemas.openxmlformats.org/officeDocument/2006/relationships/slide" Target="slide20.xml"/><Relationship Id="rId12" Type="http://schemas.openxmlformats.org/officeDocument/2006/relationships/image" Target="../media/image1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11" Type="http://schemas.openxmlformats.org/officeDocument/2006/relationships/image" Target="../media/image115.png"/><Relationship Id="rId5" Type="http://schemas.openxmlformats.org/officeDocument/2006/relationships/image" Target="../media/image111.png"/><Relationship Id="rId10" Type="http://schemas.microsoft.com/office/2007/relationships/hdphoto" Target="../media/hdphoto1.wdp"/><Relationship Id="rId4" Type="http://schemas.openxmlformats.org/officeDocument/2006/relationships/image" Target="../media/image110.png"/><Relationship Id="rId9" Type="http://schemas.openxmlformats.org/officeDocument/2006/relationships/image" Target="../media/image114.png"/><Relationship Id="rId14" Type="http://schemas.openxmlformats.org/officeDocument/2006/relationships/image" Target="../media/image118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7.png"/><Relationship Id="rId3" Type="http://schemas.openxmlformats.org/officeDocument/2006/relationships/image" Target="../media/image119.jpeg"/><Relationship Id="rId7" Type="http://schemas.openxmlformats.org/officeDocument/2006/relationships/image" Target="../media/image123.jpeg"/><Relationship Id="rId12" Type="http://schemas.openxmlformats.org/officeDocument/2006/relationships/image" Target="../media/image126.png"/><Relationship Id="rId17" Type="http://schemas.openxmlformats.org/officeDocument/2006/relationships/image" Target="../media/image130.png"/><Relationship Id="rId2" Type="http://schemas.openxmlformats.org/officeDocument/2006/relationships/notesSlide" Target="../notesSlides/notesSlide19.xml"/><Relationship Id="rId16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jpeg"/><Relationship Id="rId11" Type="http://schemas.microsoft.com/office/2007/relationships/hdphoto" Target="../media/hdphoto3.wdp"/><Relationship Id="rId5" Type="http://schemas.openxmlformats.org/officeDocument/2006/relationships/image" Target="../media/image121.png"/><Relationship Id="rId15" Type="http://schemas.openxmlformats.org/officeDocument/2006/relationships/image" Target="../media/image129.png"/><Relationship Id="rId10" Type="http://schemas.openxmlformats.org/officeDocument/2006/relationships/image" Target="../media/image125.png"/><Relationship Id="rId4" Type="http://schemas.openxmlformats.org/officeDocument/2006/relationships/image" Target="../media/image120.jpeg"/><Relationship Id="rId9" Type="http://schemas.microsoft.com/office/2007/relationships/hdphoto" Target="../media/hdphoto2.wdp"/><Relationship Id="rId14" Type="http://schemas.openxmlformats.org/officeDocument/2006/relationships/image" Target="../media/image1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13" Type="http://schemas.openxmlformats.org/officeDocument/2006/relationships/image" Target="../media/image139.jp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12" Type="http://schemas.openxmlformats.org/officeDocument/2006/relationships/image" Target="../media/image13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png"/><Relationship Id="rId11" Type="http://schemas.openxmlformats.org/officeDocument/2006/relationships/image" Target="../media/image137.jpg"/><Relationship Id="rId5" Type="http://schemas.openxmlformats.org/officeDocument/2006/relationships/image" Target="../media/image133.png"/><Relationship Id="rId10" Type="http://schemas.openxmlformats.org/officeDocument/2006/relationships/image" Target="../media/image136.jpg"/><Relationship Id="rId4" Type="http://schemas.openxmlformats.org/officeDocument/2006/relationships/image" Target="../media/image132.png"/><Relationship Id="rId9" Type="http://schemas.openxmlformats.org/officeDocument/2006/relationships/slide" Target="slid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jpeg"/><Relationship Id="rId13" Type="http://schemas.openxmlformats.org/officeDocument/2006/relationships/image" Target="../media/image148.png"/><Relationship Id="rId3" Type="http://schemas.openxmlformats.org/officeDocument/2006/relationships/image" Target="../media/image108.jpeg"/><Relationship Id="rId7" Type="http://schemas.openxmlformats.org/officeDocument/2006/relationships/image" Target="../media/image142.jpeg"/><Relationship Id="rId12" Type="http://schemas.openxmlformats.org/officeDocument/2006/relationships/image" Target="../media/image1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.jpeg"/><Relationship Id="rId11" Type="http://schemas.openxmlformats.org/officeDocument/2006/relationships/image" Target="../media/image146.png"/><Relationship Id="rId5" Type="http://schemas.openxmlformats.org/officeDocument/2006/relationships/image" Target="../media/image140.jpeg"/><Relationship Id="rId10" Type="http://schemas.openxmlformats.org/officeDocument/2006/relationships/image" Target="../media/image145.png"/><Relationship Id="rId4" Type="http://schemas.openxmlformats.org/officeDocument/2006/relationships/slide" Target="slide20.xml"/><Relationship Id="rId9" Type="http://schemas.openxmlformats.org/officeDocument/2006/relationships/image" Target="../media/image144.jpeg"/><Relationship Id="rId14" Type="http://schemas.openxmlformats.org/officeDocument/2006/relationships/image" Target="../media/image87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7" Type="http://schemas.openxmlformats.org/officeDocument/2006/relationships/image" Target="../media/image1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2.jpg"/><Relationship Id="rId5" Type="http://schemas.openxmlformats.org/officeDocument/2006/relationships/image" Target="../media/image161.jpg"/><Relationship Id="rId4" Type="http://schemas.openxmlformats.org/officeDocument/2006/relationships/image" Target="../media/image160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png"/><Relationship Id="rId5" Type="http://schemas.openxmlformats.org/officeDocument/2006/relationships/image" Target="../media/image177.jpeg"/><Relationship Id="rId4" Type="http://schemas.openxmlformats.org/officeDocument/2006/relationships/image" Target="../media/image17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7" Type="http://schemas.openxmlformats.org/officeDocument/2006/relationships/image" Target="../media/image18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7" Type="http://schemas.openxmlformats.org/officeDocument/2006/relationships/image" Target="../media/image19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9.jpg"/><Relationship Id="rId5" Type="http://schemas.openxmlformats.org/officeDocument/2006/relationships/image" Target="../media/image188.jpg"/><Relationship Id="rId4" Type="http://schemas.openxmlformats.org/officeDocument/2006/relationships/image" Target="../media/image18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4.jpg"/><Relationship Id="rId5" Type="http://schemas.openxmlformats.org/officeDocument/2006/relationships/image" Target="../media/image193.jpg"/><Relationship Id="rId4" Type="http://schemas.openxmlformats.org/officeDocument/2006/relationships/image" Target="../media/image19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7.jpg"/><Relationship Id="rId4" Type="http://schemas.openxmlformats.org/officeDocument/2006/relationships/image" Target="../media/image19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5.png"/><Relationship Id="rId4" Type="http://schemas.openxmlformats.org/officeDocument/2006/relationships/image" Target="../media/image20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9.png"/><Relationship Id="rId4" Type="http://schemas.openxmlformats.org/officeDocument/2006/relationships/image" Target="../media/image20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2E623D32-8D43-4959-887A-6EC54435413D}"/>
              </a:ext>
            </a:extLst>
          </p:cNvPr>
          <p:cNvSpPr/>
          <p:nvPr/>
        </p:nvSpPr>
        <p:spPr>
          <a:xfrm>
            <a:off x="1" y="-21155"/>
            <a:ext cx="12188824" cy="360164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8EEAF705-F973-4B57-B642-0955FCE77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2738"/>
            <a:ext cx="121888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40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  <a:sym typeface="Arial" panose="020B0604020202020204" pitchFamily="34" charset="0"/>
              </a:rPr>
              <a:t>Your best rubber solution &amp; supply partner !</a:t>
            </a:r>
            <a:endParaRPr kumimoji="0" lang="zh-TW" altLang="en-US" sz="4000" b="1" i="1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4A540FC9-EE86-484D-BE0D-4CF7E01EA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92" y="4645928"/>
            <a:ext cx="1338828" cy="469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  <a:sym typeface="Microsoft YaHei" panose="020B0503020204020204" pitchFamily="34" charset="-122"/>
              </a:rPr>
              <a:t>品質政策：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B4AAE6A4-8239-4654-AF2C-C841D78E4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4869" y="4645928"/>
            <a:ext cx="5365883" cy="469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  <a:sym typeface="Microsoft YaHei" panose="020B0503020204020204" pitchFamily="34" charset="-122"/>
              </a:rPr>
              <a:t>精益求精  生產優質產品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  <a:sym typeface="Microsoft YaHei" panose="020B0503020204020204" pitchFamily="34" charset="-122"/>
              </a:rPr>
              <a:t>;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  <a:sym typeface="Microsoft YaHei" panose="020B0503020204020204" pitchFamily="34" charset="-122"/>
              </a:rPr>
              <a:t> 爭創效益  滿足客戶要求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4A540FC9-EE86-484D-BE0D-4CF7E01EA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92" y="5343583"/>
            <a:ext cx="1338828" cy="4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  <a:sym typeface="Microsoft YaHei" panose="020B0503020204020204" pitchFamily="34" charset="-122"/>
              </a:rPr>
              <a:t>環保政策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  <a:sym typeface="Microsoft YaHei" panose="020B0503020204020204" pitchFamily="34" charset="-122"/>
              </a:rPr>
              <a:t>：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B4AAE6A4-8239-4654-AF2C-C841D78E4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4870" y="5433799"/>
            <a:ext cx="51415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  <a:sym typeface="Microsoft YaHei" panose="020B0503020204020204" pitchFamily="34" charset="-122"/>
              </a:rPr>
              <a:t>預防污染  維護環境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  <a:sym typeface="Microsoft YaHei" panose="020B0503020204020204" pitchFamily="34" charset="-122"/>
              </a:rPr>
              <a:t>;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  <a:sym typeface="Microsoft YaHei" panose="020B0503020204020204" pitchFamily="34" charset="-122"/>
              </a:rPr>
              <a:t>         綠色生產  持續改進 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F4197E25-9326-44D8-88F2-5575CEA07AB1}"/>
              </a:ext>
            </a:extLst>
          </p:cNvPr>
          <p:cNvGrpSpPr/>
          <p:nvPr/>
        </p:nvGrpSpPr>
        <p:grpSpPr>
          <a:xfrm>
            <a:off x="8182644" y="3600357"/>
            <a:ext cx="4006181" cy="3257643"/>
            <a:chOff x="9006975" y="3600357"/>
            <a:chExt cx="3172674" cy="3257643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0DC8DBAF-F683-45EF-B29A-29111D48F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06975" y="3600357"/>
              <a:ext cx="3172674" cy="1412484"/>
            </a:xfrm>
            <a:prstGeom prst="rect">
              <a:avLst/>
            </a:prstGeom>
          </p:spPr>
        </p:pic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E4F8260F-59C1-4365-9BD7-7A1D3A5C5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08049" y="4640722"/>
              <a:ext cx="3171600" cy="2217278"/>
            </a:xfrm>
            <a:prstGeom prst="rect">
              <a:avLst/>
            </a:prstGeom>
          </p:spPr>
        </p:pic>
      </p:grpSp>
      <p:sp>
        <p:nvSpPr>
          <p:cNvPr id="2" name="Text Box 6">
            <a:extLst>
              <a:ext uri="{FF2B5EF4-FFF2-40B4-BE49-F238E27FC236}">
                <a16:creationId xmlns:a16="http://schemas.microsoft.com/office/drawing/2014/main" id="{0F1BD5B1-E813-72F8-85D9-7258E71CC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092" y="993883"/>
            <a:ext cx="5688632" cy="120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ts val="36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德暉實業有限公司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dist" defTabSz="914400" rtl="0" eaLnBrk="1" fontAlgn="auto" latinLnBrk="0" hangingPunct="1">
              <a:lnSpc>
                <a:spcPts val="36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DeHuei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 Industrial Co.,</a:t>
            </a:r>
            <a:r>
              <a:rPr kumimoji="0" lang="en-US" altLang="zh-TW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LTd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.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DE315E14-12D0-B1FD-09D2-E1A01EB01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6877" y="656872"/>
            <a:ext cx="162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351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C3E8FD3-8195-4A56-BF4B-0121D61EF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18" y="1482282"/>
            <a:ext cx="2310959" cy="1226638"/>
          </a:xfrm>
          <a:prstGeom prst="rect">
            <a:avLst/>
          </a:prstGeom>
        </p:spPr>
      </p:pic>
      <p:graphicFrame>
        <p:nvGraphicFramePr>
          <p:cNvPr id="29" name="图示 28">
            <a:extLst>
              <a:ext uri="{FF2B5EF4-FFF2-40B4-BE49-F238E27FC236}">
                <a16:creationId xmlns:a16="http://schemas.microsoft.com/office/drawing/2014/main" id="{0340ADCA-C135-463F-A63C-5C6C1684C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7799793"/>
              </p:ext>
            </p:extLst>
          </p:nvPr>
        </p:nvGraphicFramePr>
        <p:xfrm>
          <a:off x="2664629" y="1306417"/>
          <a:ext cx="7776864" cy="4855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48" name="Group 3">
            <a:extLst>
              <a:ext uri="{FF2B5EF4-FFF2-40B4-BE49-F238E27FC236}">
                <a16:creationId xmlns:a16="http://schemas.microsoft.com/office/drawing/2014/main" id="{016A85B6-A024-43B5-AE30-874ABCB40837}"/>
              </a:ext>
            </a:extLst>
          </p:cNvPr>
          <p:cNvGrpSpPr/>
          <p:nvPr/>
        </p:nvGrpSpPr>
        <p:grpSpPr>
          <a:xfrm>
            <a:off x="7838123" y="1763413"/>
            <a:ext cx="875268" cy="876001"/>
            <a:chOff x="3287425" y="1417883"/>
            <a:chExt cx="648499" cy="649042"/>
          </a:xfrm>
        </p:grpSpPr>
        <p:sp>
          <p:nvSpPr>
            <p:cNvPr id="49" name="îṣļîḑé-Oval 4">
              <a:extLst>
                <a:ext uri="{FF2B5EF4-FFF2-40B4-BE49-F238E27FC236}">
                  <a16:creationId xmlns:a16="http://schemas.microsoft.com/office/drawing/2014/main" id="{3A9126F0-21C8-4A0E-96B1-FD3FD7BC97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îṣļîḑé-Oval 5">
              <a:extLst>
                <a:ext uri="{FF2B5EF4-FFF2-40B4-BE49-F238E27FC236}">
                  <a16:creationId xmlns:a16="http://schemas.microsoft.com/office/drawing/2014/main" id="{0FF9DDD5-ED4B-4404-B6CD-E75C5174D1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52" name="Group 3">
            <a:extLst>
              <a:ext uri="{FF2B5EF4-FFF2-40B4-BE49-F238E27FC236}">
                <a16:creationId xmlns:a16="http://schemas.microsoft.com/office/drawing/2014/main" id="{E63D4EEF-7168-43FA-A505-C12FFCB26909}"/>
              </a:ext>
            </a:extLst>
          </p:cNvPr>
          <p:cNvGrpSpPr/>
          <p:nvPr/>
        </p:nvGrpSpPr>
        <p:grpSpPr>
          <a:xfrm>
            <a:off x="8675528" y="3329455"/>
            <a:ext cx="875268" cy="876001"/>
            <a:chOff x="3303570" y="1417883"/>
            <a:chExt cx="648499" cy="649042"/>
          </a:xfrm>
        </p:grpSpPr>
        <p:sp>
          <p:nvSpPr>
            <p:cNvPr id="53" name="îṣļîḑé-Oval 4">
              <a:extLst>
                <a:ext uri="{FF2B5EF4-FFF2-40B4-BE49-F238E27FC236}">
                  <a16:creationId xmlns:a16="http://schemas.microsoft.com/office/drawing/2014/main" id="{FF9AF53F-8FCC-4ADB-8114-FFFBCA5444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03570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4" name="îṣļîḑé-Oval 5">
              <a:extLst>
                <a:ext uri="{FF2B5EF4-FFF2-40B4-BE49-F238E27FC236}">
                  <a16:creationId xmlns:a16="http://schemas.microsoft.com/office/drawing/2014/main" id="{7D79356B-85EF-4A5A-9443-A6B746BA69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</a:p>
          </p:txBody>
        </p:sp>
      </p:grpSp>
      <p:grpSp>
        <p:nvGrpSpPr>
          <p:cNvPr id="55" name="Group 3">
            <a:extLst>
              <a:ext uri="{FF2B5EF4-FFF2-40B4-BE49-F238E27FC236}">
                <a16:creationId xmlns:a16="http://schemas.microsoft.com/office/drawing/2014/main" id="{46A27D5E-2959-4FE1-BA4D-4D19F498BB8D}"/>
              </a:ext>
            </a:extLst>
          </p:cNvPr>
          <p:cNvGrpSpPr/>
          <p:nvPr/>
        </p:nvGrpSpPr>
        <p:grpSpPr>
          <a:xfrm>
            <a:off x="3502124" y="4785247"/>
            <a:ext cx="875268" cy="876001"/>
            <a:chOff x="3287425" y="1417883"/>
            <a:chExt cx="648499" cy="649042"/>
          </a:xfrm>
        </p:grpSpPr>
        <p:sp>
          <p:nvSpPr>
            <p:cNvPr id="56" name="îṣļîḑé-Oval 4">
              <a:extLst>
                <a:ext uri="{FF2B5EF4-FFF2-40B4-BE49-F238E27FC236}">
                  <a16:creationId xmlns:a16="http://schemas.microsoft.com/office/drawing/2014/main" id="{ECE9A317-0C17-439B-B938-739C8D26D4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7" name="îṣļîḑé-Oval 5">
              <a:extLst>
                <a:ext uri="{FF2B5EF4-FFF2-40B4-BE49-F238E27FC236}">
                  <a16:creationId xmlns:a16="http://schemas.microsoft.com/office/drawing/2014/main" id="{E65CA210-2BFC-4D4E-B178-B3CDF4D409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  <a:cs typeface="+mn-ea"/>
                  <a:sym typeface="+mn-lt"/>
                </a:rPr>
                <a:t>5</a:t>
              </a:r>
            </a:p>
          </p:txBody>
        </p:sp>
      </p:grpSp>
      <p:grpSp>
        <p:nvGrpSpPr>
          <p:cNvPr id="58" name="Group 3">
            <a:extLst>
              <a:ext uri="{FF2B5EF4-FFF2-40B4-BE49-F238E27FC236}">
                <a16:creationId xmlns:a16="http://schemas.microsoft.com/office/drawing/2014/main" id="{901F375C-F4FA-425E-B3B3-FE67F32C41F4}"/>
              </a:ext>
            </a:extLst>
          </p:cNvPr>
          <p:cNvGrpSpPr/>
          <p:nvPr/>
        </p:nvGrpSpPr>
        <p:grpSpPr>
          <a:xfrm>
            <a:off x="7807454" y="4797152"/>
            <a:ext cx="875268" cy="876001"/>
            <a:chOff x="3287425" y="1417883"/>
            <a:chExt cx="648499" cy="649042"/>
          </a:xfrm>
        </p:grpSpPr>
        <p:sp>
          <p:nvSpPr>
            <p:cNvPr id="59" name="îṣļîḑé-Oval 4">
              <a:extLst>
                <a:ext uri="{FF2B5EF4-FFF2-40B4-BE49-F238E27FC236}">
                  <a16:creationId xmlns:a16="http://schemas.microsoft.com/office/drawing/2014/main" id="{4AD0A76A-4C38-479C-8AB3-419D9D2260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0" name="îṣļîḑé-Oval 5">
              <a:extLst>
                <a:ext uri="{FF2B5EF4-FFF2-40B4-BE49-F238E27FC236}">
                  <a16:creationId xmlns:a16="http://schemas.microsoft.com/office/drawing/2014/main" id="{BD4385F5-EBC3-43B1-B47A-D853E3F73B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  <a:cs typeface="+mn-ea"/>
                  <a:sym typeface="+mn-lt"/>
                </a:rPr>
                <a:t>6</a:t>
              </a:r>
            </a:p>
          </p:txBody>
        </p:sp>
      </p:grpSp>
      <p:grpSp>
        <p:nvGrpSpPr>
          <p:cNvPr id="61" name="Group 3">
            <a:extLst>
              <a:ext uri="{FF2B5EF4-FFF2-40B4-BE49-F238E27FC236}">
                <a16:creationId xmlns:a16="http://schemas.microsoft.com/office/drawing/2014/main" id="{D7F5287D-9054-40AB-A094-28A403289FE7}"/>
              </a:ext>
            </a:extLst>
          </p:cNvPr>
          <p:cNvGrpSpPr/>
          <p:nvPr/>
        </p:nvGrpSpPr>
        <p:grpSpPr>
          <a:xfrm>
            <a:off x="4370327" y="3356307"/>
            <a:ext cx="875268" cy="876001"/>
            <a:chOff x="3287425" y="1417883"/>
            <a:chExt cx="648499" cy="649042"/>
          </a:xfrm>
        </p:grpSpPr>
        <p:sp>
          <p:nvSpPr>
            <p:cNvPr id="62" name="îṣļîḑé-Oval 4">
              <a:extLst>
                <a:ext uri="{FF2B5EF4-FFF2-40B4-BE49-F238E27FC236}">
                  <a16:creationId xmlns:a16="http://schemas.microsoft.com/office/drawing/2014/main" id="{4D814D38-BB18-42A1-8DEE-F0BBAFD363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3" name="îṣļîḑé-Oval 5">
              <a:extLst>
                <a:ext uri="{FF2B5EF4-FFF2-40B4-BE49-F238E27FC236}">
                  <a16:creationId xmlns:a16="http://schemas.microsoft.com/office/drawing/2014/main" id="{B3EEC273-4FD1-41E8-B5FE-57C09C2455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</a:p>
          </p:txBody>
        </p:sp>
      </p:grpSp>
      <p:grpSp>
        <p:nvGrpSpPr>
          <p:cNvPr id="64" name="Group 3">
            <a:extLst>
              <a:ext uri="{FF2B5EF4-FFF2-40B4-BE49-F238E27FC236}">
                <a16:creationId xmlns:a16="http://schemas.microsoft.com/office/drawing/2014/main" id="{B1A839EB-EC32-424A-81E8-CCD1EDFEFEC9}"/>
              </a:ext>
            </a:extLst>
          </p:cNvPr>
          <p:cNvGrpSpPr/>
          <p:nvPr/>
        </p:nvGrpSpPr>
        <p:grpSpPr>
          <a:xfrm>
            <a:off x="3475435" y="1715817"/>
            <a:ext cx="875268" cy="876001"/>
            <a:chOff x="3287425" y="1417883"/>
            <a:chExt cx="648499" cy="649042"/>
          </a:xfrm>
        </p:grpSpPr>
        <p:sp>
          <p:nvSpPr>
            <p:cNvPr id="65" name="îṣļîḑé-Oval 4">
              <a:extLst>
                <a:ext uri="{FF2B5EF4-FFF2-40B4-BE49-F238E27FC236}">
                  <a16:creationId xmlns:a16="http://schemas.microsoft.com/office/drawing/2014/main" id="{C6C04220-5951-48D9-97AD-4A4EBEE1B7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6" name="îṣļîḑé-Oval 5">
              <a:extLst>
                <a:ext uri="{FF2B5EF4-FFF2-40B4-BE49-F238E27FC236}">
                  <a16:creationId xmlns:a16="http://schemas.microsoft.com/office/drawing/2014/main" id="{D5558713-AFFD-429D-9ED7-5B4391ED3D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9607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群組 36">
            <a:extLst>
              <a:ext uri="{FF2B5EF4-FFF2-40B4-BE49-F238E27FC236}">
                <a16:creationId xmlns:a16="http://schemas.microsoft.com/office/drawing/2014/main" id="{9CDA3755-3E88-BC6C-725D-29D29E3CEED3}"/>
              </a:ext>
            </a:extLst>
          </p:cNvPr>
          <p:cNvGrpSpPr/>
          <p:nvPr/>
        </p:nvGrpSpPr>
        <p:grpSpPr>
          <a:xfrm>
            <a:off x="1772343" y="2508017"/>
            <a:ext cx="7560838" cy="925929"/>
            <a:chOff x="1845942" y="2996654"/>
            <a:chExt cx="7560838" cy="925929"/>
          </a:xfrm>
        </p:grpSpPr>
        <p:grpSp>
          <p:nvGrpSpPr>
            <p:cNvPr id="5" name="组合 22">
              <a:extLst>
                <a:ext uri="{FF2B5EF4-FFF2-40B4-BE49-F238E27FC236}">
                  <a16:creationId xmlns:a16="http://schemas.microsoft.com/office/drawing/2014/main" id="{789B346F-3B7F-4E64-BAB8-76A79C7CE0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5942" y="2996654"/>
              <a:ext cx="5472606" cy="925929"/>
              <a:chOff x="33194" y="0"/>
              <a:chExt cx="5472603" cy="925937"/>
            </a:xfrm>
          </p:grpSpPr>
          <p:sp>
            <p:nvSpPr>
              <p:cNvPr id="6" name="Rectangle 8">
                <a:extLst>
                  <a:ext uri="{FF2B5EF4-FFF2-40B4-BE49-F238E27FC236}">
                    <a16:creationId xmlns:a16="http://schemas.microsoft.com/office/drawing/2014/main" id="{D14395AE-3551-4E9F-BB8A-7125D69C14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94" y="0"/>
                <a:ext cx="5472603" cy="523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kumimoji="0" lang="zh-CN" altLang="zh-TW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利 聯 華 </a:t>
                </a:r>
                <a:r>
                  <a:rPr lang="zh-TW" altLang="en-US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硅 膠</a:t>
                </a:r>
                <a:r>
                  <a:rPr kumimoji="0" lang="zh-CN" altLang="zh-TW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 </a:t>
                </a:r>
                <a:r>
                  <a:rPr kumimoji="0" lang="zh-TW" altLang="en-US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製 </a:t>
                </a:r>
                <a:r>
                  <a:rPr kumimoji="0" lang="zh-CN" altLang="zh-TW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品 有 限 公 司</a:t>
                </a:r>
              </a:p>
            </p:txBody>
          </p:sp>
          <p:sp>
            <p:nvSpPr>
              <p:cNvPr id="7" name="Text Box 12">
                <a:extLst>
                  <a:ext uri="{FF2B5EF4-FFF2-40B4-BE49-F238E27FC236}">
                    <a16:creationId xmlns:a16="http://schemas.microsoft.com/office/drawing/2014/main" id="{05E68BFA-2393-4548-B9E7-E52267764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5319" y="587380"/>
                <a:ext cx="3962943" cy="338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Ø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5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50000"/>
                  <a:buFont typeface="Wingdings" panose="05000000000000000000" pitchFamily="2" charset="2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 typeface="Arial" panose="020B0604020202020204" pitchFamily="34" charset="0"/>
                  <a:buNone/>
                </a:pPr>
                <a:r>
                  <a:rPr kumimoji="0" lang="en-US" altLang="zh-TW" sz="1600" dirty="0" err="1">
                    <a:solidFill>
                      <a:srgbClr val="002060"/>
                    </a:solidFill>
                    <a:latin typeface="Eras Bold ITC" panose="020B0907030504020204" pitchFamily="34" charset="0"/>
                    <a:ea typeface="STCaiyun" panose="02010800040101010101" pitchFamily="2" charset="-122"/>
                  </a:rPr>
                  <a:t>LiLianHua</a:t>
                </a:r>
                <a:r>
                  <a:rPr kumimoji="0" lang="en-US" altLang="zh-TW" sz="1600" dirty="0">
                    <a:solidFill>
                      <a:srgbClr val="002060"/>
                    </a:solidFill>
                    <a:latin typeface="Eras Bold ITC" panose="020B0907030504020204" pitchFamily="34" charset="0"/>
                    <a:ea typeface="STCaiyun" panose="02010800040101010101" pitchFamily="2" charset="-122"/>
                  </a:rPr>
                  <a:t> Rubber Industrial </a:t>
                </a:r>
                <a:r>
                  <a:rPr kumimoji="0" lang="en-US" altLang="zh-TW" sz="1600" dirty="0" err="1">
                    <a:solidFill>
                      <a:srgbClr val="002060"/>
                    </a:solidFill>
                    <a:latin typeface="Eras Bold ITC" panose="020B0907030504020204" pitchFamily="34" charset="0"/>
                    <a:ea typeface="STCaiyun" panose="02010800040101010101" pitchFamily="2" charset="-122"/>
                  </a:rPr>
                  <a:t>Co.,Ltd</a:t>
                </a:r>
                <a:r>
                  <a:rPr kumimoji="0" lang="en-US" altLang="zh-TW" sz="1600" dirty="0">
                    <a:solidFill>
                      <a:srgbClr val="002060"/>
                    </a:solidFill>
                    <a:latin typeface="Eras Bold ITC" panose="020B0907030504020204" pitchFamily="34" charset="0"/>
                    <a:ea typeface="STCaiyun" panose="02010800040101010101" pitchFamily="2" charset="-122"/>
                  </a:rPr>
                  <a:t>.</a:t>
                </a:r>
                <a:endParaRPr kumimoji="0" lang="zh-TW" altLang="en-US" sz="2000" dirty="0">
                  <a:solidFill>
                    <a:srgbClr val="002060"/>
                  </a:solidFill>
                  <a:latin typeface="Eras Bold ITC" panose="020B0907030504020204" pitchFamily="34" charset="0"/>
                </a:endParaRPr>
              </a:p>
            </p:txBody>
          </p:sp>
        </p:grpSp>
        <p:sp>
          <p:nvSpPr>
            <p:cNvPr id="8" name="Text Box 16">
              <a:extLst>
                <a:ext uri="{FF2B5EF4-FFF2-40B4-BE49-F238E27FC236}">
                  <a16:creationId xmlns:a16="http://schemas.microsoft.com/office/drawing/2014/main" id="{CD623C50-74CC-4140-8D27-6EFF6765D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8605" y="3117304"/>
              <a:ext cx="183616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anose="05000000000000000000" pitchFamily="2" charset="2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Blip>
                  <a:blip r:embed="rId3"/>
                </a:buBlip>
              </a:pPr>
              <a:r>
                <a:rPr kumimoji="0" lang="zh-TW" altLang="en-US" sz="1400" dirty="0">
                  <a:solidFill>
                    <a:srgbClr val="002060"/>
                  </a:solidFill>
                  <a:latin typeface="Eras Bold ITC" panose="020B0907030504020204" pitchFamily="34" charset="0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中國廠：中國 東莞</a:t>
              </a:r>
              <a:endParaRPr kumimoji="0" lang="en-US" altLang="zh-TW" sz="1400" dirty="0">
                <a:solidFill>
                  <a:srgbClr val="002060"/>
                </a:solidFill>
                <a:latin typeface="Eras Bold ITC" panose="020B090703050402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Text Box 17">
              <a:extLst>
                <a:ext uri="{FF2B5EF4-FFF2-40B4-BE49-F238E27FC236}">
                  <a16:creationId xmlns:a16="http://schemas.microsoft.com/office/drawing/2014/main" id="{F8EA9525-39E2-4827-BD8E-6E9A97859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8605" y="3549104"/>
              <a:ext cx="190817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anose="05000000000000000000" pitchFamily="2" charset="2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Blip>
                  <a:blip r:embed="rId3"/>
                </a:buBlip>
              </a:pPr>
              <a:r>
                <a:rPr kumimoji="0" lang="en-US" altLang="zh-TW" sz="1400" i="1" dirty="0" err="1">
                  <a:solidFill>
                    <a:srgbClr val="002060"/>
                  </a:solidFill>
                  <a:latin typeface="Eras Bold ITC" panose="020B0907030504020204" pitchFamily="34" charset="0"/>
                </a:rPr>
                <a:t>DongGuan</a:t>
              </a:r>
              <a:r>
                <a:rPr kumimoji="0" lang="en-US" altLang="zh-TW" sz="1400" i="1" dirty="0">
                  <a:solidFill>
                    <a:srgbClr val="002060"/>
                  </a:solidFill>
                  <a:latin typeface="Eras Bold ITC" panose="020B0907030504020204" pitchFamily="34" charset="0"/>
                </a:rPr>
                <a:t>. P.R.C.</a:t>
              </a: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1BB54BB5-C044-19BA-2AE1-8849467EED49}"/>
              </a:ext>
            </a:extLst>
          </p:cNvPr>
          <p:cNvGrpSpPr/>
          <p:nvPr/>
        </p:nvGrpSpPr>
        <p:grpSpPr>
          <a:xfrm>
            <a:off x="3140493" y="1372100"/>
            <a:ext cx="6192688" cy="921166"/>
            <a:chOff x="3214092" y="1556792"/>
            <a:chExt cx="6192688" cy="921166"/>
          </a:xfrm>
        </p:grpSpPr>
        <p:grpSp>
          <p:nvGrpSpPr>
            <p:cNvPr id="2" name="组合 21">
              <a:extLst>
                <a:ext uri="{FF2B5EF4-FFF2-40B4-BE49-F238E27FC236}">
                  <a16:creationId xmlns:a16="http://schemas.microsoft.com/office/drawing/2014/main" id="{3C8C2090-9434-447B-A5F5-A28E255E7E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4092" y="1556792"/>
              <a:ext cx="3949037" cy="921166"/>
              <a:chOff x="1167" y="0"/>
              <a:chExt cx="3949032" cy="921577"/>
            </a:xfrm>
          </p:grpSpPr>
          <p:sp>
            <p:nvSpPr>
              <p:cNvPr id="3" name="Text Box 7">
                <a:extLst>
                  <a:ext uri="{FF2B5EF4-FFF2-40B4-BE49-F238E27FC236}">
                    <a16:creationId xmlns:a16="http://schemas.microsoft.com/office/drawing/2014/main" id="{937DFDF8-850A-4577-97B8-43C2047FA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" y="0"/>
                <a:ext cx="3929058" cy="519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kumimoji="0" lang="zh-CN" altLang="zh-TW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德 暉 實 業 有 限 公 司</a:t>
                </a:r>
              </a:p>
            </p:txBody>
          </p:sp>
          <p:sp>
            <p:nvSpPr>
              <p:cNvPr id="4" name="Text Box 11">
                <a:extLst>
                  <a:ext uri="{FF2B5EF4-FFF2-40B4-BE49-F238E27FC236}">
                    <a16:creationId xmlns:a16="http://schemas.microsoft.com/office/drawing/2014/main" id="{8866CD4A-E59C-4073-9B51-6BB1C68DBF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1249" y="582872"/>
                <a:ext cx="3228950" cy="3387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Ø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5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50000"/>
                  <a:buFont typeface="Wingdings" panose="05000000000000000000" pitchFamily="2" charset="2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 typeface="Arial" panose="020B0604020202020204" pitchFamily="34" charset="0"/>
                  <a:buNone/>
                </a:pPr>
                <a:r>
                  <a:rPr kumimoji="0" lang="en-US" altLang="zh-TW" sz="1600" dirty="0">
                    <a:solidFill>
                      <a:srgbClr val="002060"/>
                    </a:solidFill>
                    <a:latin typeface="Eras Bold ITC" panose="020B0907030504020204" pitchFamily="34" charset="0"/>
                    <a:ea typeface="STCaiyun" panose="02010800040101010101" pitchFamily="2" charset="-122"/>
                  </a:rPr>
                  <a:t>DeHuei Industrial </a:t>
                </a:r>
                <a:r>
                  <a:rPr kumimoji="0" lang="en-US" altLang="zh-TW" sz="1600" dirty="0" err="1">
                    <a:solidFill>
                      <a:srgbClr val="002060"/>
                    </a:solidFill>
                    <a:latin typeface="Eras Bold ITC" panose="020B0907030504020204" pitchFamily="34" charset="0"/>
                    <a:ea typeface="STCaiyun" panose="02010800040101010101" pitchFamily="2" charset="-122"/>
                  </a:rPr>
                  <a:t>Co.,Ltd</a:t>
                </a:r>
                <a:r>
                  <a:rPr kumimoji="0" lang="en-US" altLang="zh-TW" sz="1600" dirty="0">
                    <a:solidFill>
                      <a:srgbClr val="002060"/>
                    </a:solidFill>
                    <a:latin typeface="Eras Bold ITC" panose="020B0907030504020204" pitchFamily="34" charset="0"/>
                    <a:ea typeface="STCaiyun" panose="02010800040101010101" pitchFamily="2" charset="-122"/>
                  </a:rPr>
                  <a:t>.</a:t>
                </a:r>
                <a:endParaRPr kumimoji="0" lang="zh-TW" altLang="en-US" sz="2000" dirty="0">
                  <a:solidFill>
                    <a:srgbClr val="002060"/>
                  </a:solidFill>
                  <a:latin typeface="Eras Bold ITC" panose="020B0907030504020204" pitchFamily="34" charset="0"/>
                </a:endParaRPr>
              </a:p>
            </p:txBody>
          </p:sp>
        </p:grpSp>
        <p:sp>
          <p:nvSpPr>
            <p:cNvPr id="15" name="Text Box 35">
              <a:extLst>
                <a:ext uri="{FF2B5EF4-FFF2-40B4-BE49-F238E27FC236}">
                  <a16:creationId xmlns:a16="http://schemas.microsoft.com/office/drawing/2014/main" id="{072625DA-4746-42EF-AE1C-9B7CC248A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8605" y="1688554"/>
              <a:ext cx="158432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anose="05000000000000000000" pitchFamily="2" charset="2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Blip>
                  <a:blip r:embed="rId3"/>
                </a:buBlip>
              </a:pPr>
              <a:r>
                <a:rPr lang="zh-TW" altLang="en-US" sz="1400" dirty="0">
                  <a:solidFill>
                    <a:srgbClr val="002060"/>
                  </a:solidFill>
                  <a:latin typeface="Eras Bold ITC" panose="020B0907030504020204" pitchFamily="34" charset="0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總公司：</a:t>
              </a:r>
              <a:r>
                <a:rPr kumimoji="0" lang="zh-CN" altLang="zh-TW" sz="1400" dirty="0">
                  <a:solidFill>
                    <a:srgbClr val="002060"/>
                  </a:solidFill>
                  <a:latin typeface="Eras Bold ITC" panose="020B0907030504020204" pitchFamily="34" charset="0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台灣</a:t>
              </a:r>
              <a:endParaRPr kumimoji="0" lang="zh-CN" altLang="zh-TW" sz="2000" dirty="0">
                <a:solidFill>
                  <a:srgbClr val="002060"/>
                </a:solidFill>
                <a:latin typeface="Eras Bold ITC" panose="020B0907030504020204" pitchFamily="34" charset="0"/>
              </a:endParaRPr>
            </a:p>
          </p:txBody>
        </p:sp>
        <p:sp>
          <p:nvSpPr>
            <p:cNvPr id="16" name="Text Box 36">
              <a:extLst>
                <a:ext uri="{FF2B5EF4-FFF2-40B4-BE49-F238E27FC236}">
                  <a16:creationId xmlns:a16="http://schemas.microsoft.com/office/drawing/2014/main" id="{2CF652D2-08AE-45D0-B023-192E76AA1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8605" y="2120354"/>
              <a:ext cx="190817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anose="05000000000000000000" pitchFamily="2" charset="2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Blip>
                  <a:blip r:embed="rId3"/>
                </a:buBlip>
              </a:pPr>
              <a:r>
                <a:rPr kumimoji="0" lang="en-US" altLang="zh-TW" sz="1400" i="1" dirty="0">
                  <a:solidFill>
                    <a:srgbClr val="002060"/>
                  </a:solidFill>
                  <a:latin typeface="Eras Bold ITC" panose="020B0907030504020204" pitchFamily="34" charset="0"/>
                </a:rPr>
                <a:t>Taipei. Taiwan</a:t>
              </a:r>
            </a:p>
          </p:txBody>
        </p:sp>
      </p:grpSp>
      <p:sp>
        <p:nvSpPr>
          <p:cNvPr id="17" name="Text Box 15">
            <a:hlinkClick r:id="rId4" action="ppaction://hlinksldjump"/>
            <a:extLst>
              <a:ext uri="{FF2B5EF4-FFF2-40B4-BE49-F238E27FC236}">
                <a16:creationId xmlns:a16="http://schemas.microsoft.com/office/drawing/2014/main" id="{CF31B7ED-4521-4154-B2FE-51126E360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678" y="523528"/>
            <a:ext cx="122185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TW" sz="2000" b="1" dirty="0">
                <a:solidFill>
                  <a:srgbClr val="002060"/>
                </a:solidFill>
                <a:latin typeface="Eras Bold ITC" panose="020B0907030504020204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Arial" panose="020B0604020202020204" pitchFamily="34" charset="0"/>
              </a:rPr>
              <a:t>Company information </a:t>
            </a:r>
            <a:r>
              <a:rPr lang="en-US" altLang="zh-TW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  <a:sym typeface="Arial" panose="020B0604020202020204" pitchFamily="34" charset="0"/>
              </a:rPr>
              <a:t>/ 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  <a:sym typeface="Arial" panose="020B0604020202020204" pitchFamily="34" charset="0"/>
              </a:rPr>
              <a:t>關於</a:t>
            </a:r>
            <a:r>
              <a:rPr kumimoji="0"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  <a:sym typeface="Arial" panose="020B0604020202020204" pitchFamily="34" charset="0"/>
              </a:rPr>
              <a:t>公司</a:t>
            </a:r>
            <a:endParaRPr kumimoji="0" lang="zh-TW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Black" panose="020B0A02040204020203" pitchFamily="34" charset="0"/>
              <a:sym typeface="Arial" panose="020B0604020202020204" pitchFamily="34" charset="0"/>
            </a:endParaRPr>
          </a:p>
        </p:txBody>
      </p: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5B66CC54-068B-1E4C-1DE0-5C8F04C3DF45}"/>
              </a:ext>
            </a:extLst>
          </p:cNvPr>
          <p:cNvGrpSpPr/>
          <p:nvPr/>
        </p:nvGrpSpPr>
        <p:grpSpPr>
          <a:xfrm>
            <a:off x="1989956" y="3724689"/>
            <a:ext cx="7704856" cy="921166"/>
            <a:chOff x="2061964" y="5648105"/>
            <a:chExt cx="7704856" cy="921166"/>
          </a:xfrm>
        </p:grpSpPr>
        <p:grpSp>
          <p:nvGrpSpPr>
            <p:cNvPr id="18" name="组合 21">
              <a:extLst>
                <a:ext uri="{FF2B5EF4-FFF2-40B4-BE49-F238E27FC236}">
                  <a16:creationId xmlns:a16="http://schemas.microsoft.com/office/drawing/2014/main" id="{3B2920BB-05FC-4654-FA58-E6228A72F5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1964" y="5648105"/>
              <a:ext cx="5040561" cy="921166"/>
              <a:chOff x="-299977" y="0"/>
              <a:chExt cx="4199682" cy="921577"/>
            </a:xfrm>
          </p:grpSpPr>
          <p:sp>
            <p:nvSpPr>
              <p:cNvPr id="19" name="Text Box 7">
                <a:extLst>
                  <a:ext uri="{FF2B5EF4-FFF2-40B4-BE49-F238E27FC236}">
                    <a16:creationId xmlns:a16="http://schemas.microsoft.com/office/drawing/2014/main" id="{3F420BFA-FBA5-E4B2-112B-E4B2F19DC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99977" y="0"/>
                <a:ext cx="4109045" cy="523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kumimoji="0" lang="zh-CN" altLang="zh-TW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德 暉 實 業</a:t>
                </a:r>
                <a:r>
                  <a:rPr kumimoji="0" lang="en-US" altLang="zh-CN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 </a:t>
                </a:r>
                <a:r>
                  <a:rPr lang="en-US" altLang="zh-TW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(</a:t>
                </a:r>
                <a:r>
                  <a:rPr lang="zh-TW" altLang="en-US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泰 國</a:t>
                </a:r>
                <a:r>
                  <a:rPr lang="en-US" altLang="zh-TW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)</a:t>
                </a:r>
                <a:r>
                  <a:rPr lang="zh-TW" altLang="en-US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 </a:t>
                </a:r>
                <a:r>
                  <a:rPr kumimoji="0" lang="zh-CN" altLang="zh-TW" sz="28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中國龍顏楷體" charset="0"/>
                  </a:rPr>
                  <a:t>有 限 公 司</a:t>
                </a:r>
              </a:p>
            </p:txBody>
          </p:sp>
          <p:sp>
            <p:nvSpPr>
              <p:cNvPr id="20" name="Text Box 11">
                <a:extLst>
                  <a:ext uri="{FF2B5EF4-FFF2-40B4-BE49-F238E27FC236}">
                    <a16:creationId xmlns:a16="http://schemas.microsoft.com/office/drawing/2014/main" id="{7C464DAA-403D-8D1A-9479-563F2D5C17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564" y="582872"/>
                <a:ext cx="3463141" cy="3387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Ø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5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50000"/>
                  <a:buFont typeface="Wingdings" panose="05000000000000000000" pitchFamily="2" charset="2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0000"/>
                  <a:buFont typeface="Wingdings" panose="05000000000000000000" pitchFamily="2" charset="2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  <a:sym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 typeface="Arial" panose="020B0604020202020204" pitchFamily="34" charset="0"/>
                  <a:buNone/>
                </a:pPr>
                <a:r>
                  <a:rPr kumimoji="0" lang="en-US" altLang="zh-TW" sz="1600" dirty="0" err="1">
                    <a:solidFill>
                      <a:srgbClr val="002060"/>
                    </a:solidFill>
                    <a:latin typeface="Eras Bold ITC" panose="020B0907030504020204" pitchFamily="34" charset="0"/>
                    <a:ea typeface="STCaiyun" panose="02010800040101010101" pitchFamily="2" charset="-122"/>
                  </a:rPr>
                  <a:t>DeHuei</a:t>
                </a:r>
                <a:r>
                  <a:rPr kumimoji="0" lang="en-US" altLang="zh-TW" sz="1600" dirty="0">
                    <a:solidFill>
                      <a:srgbClr val="002060"/>
                    </a:solidFill>
                    <a:latin typeface="Eras Bold ITC" panose="020B0907030504020204" pitchFamily="34" charset="0"/>
                    <a:ea typeface="STCaiyun" panose="02010800040101010101" pitchFamily="2" charset="-122"/>
                  </a:rPr>
                  <a:t> Industrial(Thailand) </a:t>
                </a:r>
                <a:r>
                  <a:rPr kumimoji="0" lang="en-US" altLang="zh-TW" sz="1600" dirty="0" err="1">
                    <a:solidFill>
                      <a:srgbClr val="002060"/>
                    </a:solidFill>
                    <a:latin typeface="Eras Bold ITC" panose="020B0907030504020204" pitchFamily="34" charset="0"/>
                    <a:ea typeface="STCaiyun" panose="02010800040101010101" pitchFamily="2" charset="-122"/>
                  </a:rPr>
                  <a:t>Co.,Ltd</a:t>
                </a:r>
                <a:r>
                  <a:rPr kumimoji="0" lang="en-US" altLang="zh-TW" sz="1600" dirty="0">
                    <a:solidFill>
                      <a:srgbClr val="002060"/>
                    </a:solidFill>
                    <a:latin typeface="Eras Bold ITC" panose="020B0907030504020204" pitchFamily="34" charset="0"/>
                    <a:ea typeface="STCaiyun" panose="02010800040101010101" pitchFamily="2" charset="-122"/>
                  </a:rPr>
                  <a:t>.</a:t>
                </a:r>
                <a:endParaRPr kumimoji="0" lang="zh-TW" altLang="en-US" sz="2000" dirty="0">
                  <a:solidFill>
                    <a:srgbClr val="002060"/>
                  </a:solidFill>
                  <a:latin typeface="Eras Bold ITC" panose="020B0907030504020204" pitchFamily="34" charset="0"/>
                </a:endParaRPr>
              </a:p>
            </p:txBody>
          </p:sp>
        </p:grpSp>
        <p:sp>
          <p:nvSpPr>
            <p:cNvPr id="21" name="Text Box 35">
              <a:extLst>
                <a:ext uri="{FF2B5EF4-FFF2-40B4-BE49-F238E27FC236}">
                  <a16:creationId xmlns:a16="http://schemas.microsoft.com/office/drawing/2014/main" id="{2A198B43-16F1-0F2A-CF07-234667EC7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8605" y="5779867"/>
              <a:ext cx="205219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anose="05000000000000000000" pitchFamily="2" charset="2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Blip>
                  <a:blip r:embed="rId3"/>
                </a:buBlip>
              </a:pPr>
              <a:r>
                <a:rPr kumimoji="0" lang="zh-TW" altLang="en-US" sz="1400" dirty="0">
                  <a:solidFill>
                    <a:srgbClr val="002060"/>
                  </a:solidFill>
                  <a:latin typeface="Eras Bold ITC" panose="020B0907030504020204" pitchFamily="34" charset="0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泰國廠：泰國 春武里</a:t>
              </a:r>
              <a:endParaRPr kumimoji="0" lang="zh-CN" altLang="zh-TW" sz="2000" dirty="0">
                <a:solidFill>
                  <a:srgbClr val="002060"/>
                </a:solidFill>
                <a:latin typeface="Eras Bold ITC" panose="020B0907030504020204" pitchFamily="34" charset="0"/>
              </a:endParaRPr>
            </a:p>
          </p:txBody>
        </p:sp>
        <p:sp>
          <p:nvSpPr>
            <p:cNvPr id="22" name="Text Box 36">
              <a:extLst>
                <a:ext uri="{FF2B5EF4-FFF2-40B4-BE49-F238E27FC236}">
                  <a16:creationId xmlns:a16="http://schemas.microsoft.com/office/drawing/2014/main" id="{4AE539F0-3083-53F7-7557-F362DFE9C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8605" y="6211667"/>
              <a:ext cx="22682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anose="05000000000000000000" pitchFamily="2" charset="2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0000"/>
                <a:buFont typeface="Wingdings" panose="05000000000000000000" pitchFamily="2" charset="2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  <a:sym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Blip>
                  <a:blip r:embed="rId3"/>
                </a:buBlip>
              </a:pPr>
              <a:r>
                <a:rPr lang="en-US" altLang="zh-TW" sz="1400" i="1" dirty="0">
                  <a:solidFill>
                    <a:srgbClr val="002060"/>
                  </a:solidFill>
                  <a:latin typeface="Eras Bold ITC" panose="020B0907030504020204" pitchFamily="34" charset="0"/>
                </a:rPr>
                <a:t>Chonburi. </a:t>
              </a:r>
              <a:r>
                <a:rPr kumimoji="0" lang="en-US" altLang="zh-TW" sz="1400" i="1" dirty="0">
                  <a:solidFill>
                    <a:srgbClr val="002060"/>
                  </a:solidFill>
                  <a:latin typeface="Eras Bold ITC" panose="020B0907030504020204" pitchFamily="34" charset="0"/>
                </a:rPr>
                <a:t>Thailand</a:t>
              </a:r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29B926E-48A2-4AF3-A759-3D396E7C991B}"/>
              </a:ext>
            </a:extLst>
          </p:cNvPr>
          <p:cNvSpPr txBox="1"/>
          <p:nvPr/>
        </p:nvSpPr>
        <p:spPr>
          <a:xfrm>
            <a:off x="2273206" y="5046355"/>
            <a:ext cx="6338295" cy="8679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28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毅達應用材料</a:t>
            </a:r>
            <a:r>
              <a:rPr lang="en-US" altLang="zh-TW" sz="28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8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越南</a:t>
            </a:r>
            <a:r>
              <a:rPr lang="en-US" altLang="zh-TW" sz="28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zh-TW" altLang="en-US" sz="28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有限公司</a:t>
            </a:r>
            <a:br>
              <a:rPr lang="en-US" altLang="zh-TW" sz="28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zh-TW" altLang="en-US" sz="28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Text Box 35">
            <a:extLst>
              <a:ext uri="{FF2B5EF4-FFF2-40B4-BE49-F238E27FC236}">
                <a16:creationId xmlns:a16="http://schemas.microsoft.com/office/drawing/2014/main" id="{442974B5-2037-ABE2-6475-D4077DBF9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6597" y="5019386"/>
            <a:ext cx="20521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zh-TW" altLang="en-US" sz="1400" dirty="0">
                <a:solidFill>
                  <a:srgbClr val="002060"/>
                </a:solidFill>
                <a:latin typeface="Eras Bold ITC" panose="020B090703050402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越南廠：</a:t>
            </a:r>
            <a:r>
              <a:rPr lang="zh-TW" altLang="en-US" sz="1400" dirty="0">
                <a:solidFill>
                  <a:srgbClr val="002060"/>
                </a:solidFill>
                <a:latin typeface="Eras Bold ITC" panose="020B090703050402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越南</a:t>
            </a:r>
            <a:r>
              <a:rPr kumimoji="0" lang="zh-TW" altLang="en-US" sz="1400" dirty="0">
                <a:solidFill>
                  <a:srgbClr val="002060"/>
                </a:solidFill>
                <a:latin typeface="Eras Bold ITC" panose="020B0907030504020204" pitchFamily="34" charset="0"/>
                <a:ea typeface="Microsoft YaHei" panose="020B0503020204020204" pitchFamily="34" charset="-122"/>
                <a:sym typeface="Microsoft YaHei" panose="020B0503020204020204" pitchFamily="34" charset="-122"/>
              </a:rPr>
              <a:t> 河南省</a:t>
            </a:r>
            <a:endParaRPr kumimoji="0" lang="zh-CN" altLang="zh-TW" sz="2000" dirty="0">
              <a:solidFill>
                <a:srgbClr val="002060"/>
              </a:solidFill>
              <a:latin typeface="Eras Bold ITC" panose="020B090703050402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C01656DE-77E5-A212-AFCA-32893DBDDC0F}"/>
              </a:ext>
            </a:extLst>
          </p:cNvPr>
          <p:cNvSpPr txBox="1"/>
          <p:nvPr/>
        </p:nvSpPr>
        <p:spPr>
          <a:xfrm>
            <a:off x="2924469" y="5640793"/>
            <a:ext cx="5906247" cy="3139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TW" sz="1600" dirty="0">
                <a:solidFill>
                  <a:srgbClr val="002060"/>
                </a:solidFill>
                <a:latin typeface="Eras Bold ITC" panose="020B0907030504020204" pitchFamily="34" charset="0"/>
              </a:rPr>
              <a:t>VIETNAM Yi-da Applied Materials Ltd</a:t>
            </a:r>
            <a:r>
              <a:rPr lang="en-US" altLang="zh-TW" sz="1600" dirty="0">
                <a:solidFill>
                  <a:srgbClr val="002060"/>
                </a:solidFill>
              </a:rPr>
              <a:t>.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4BCC78CB-E6D6-5649-58B0-ECEC3AC7D93F}"/>
              </a:ext>
            </a:extLst>
          </p:cNvPr>
          <p:cNvSpPr txBox="1"/>
          <p:nvPr/>
        </p:nvSpPr>
        <p:spPr>
          <a:xfrm>
            <a:off x="7374490" y="5361760"/>
            <a:ext cx="2701096" cy="2862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400" b="1" i="1" dirty="0">
                <a:solidFill>
                  <a:srgbClr val="002060"/>
                </a:solidFill>
                <a:latin typeface="Eras Bold ITC" panose="020B0907030504020204" pitchFamily="34" charset="0"/>
                <a:ea typeface="Microsoft YaHei" panose="020B0503020204020204" pitchFamily="34" charset="-122"/>
              </a:rPr>
              <a:t>    </a:t>
            </a:r>
            <a:r>
              <a:rPr lang="en-US" altLang="zh-TW" sz="1400" i="1" dirty="0">
                <a:solidFill>
                  <a:srgbClr val="002060"/>
                </a:solidFill>
                <a:latin typeface="Eras Bold ITC" panose="020B0907030504020204" pitchFamily="34" charset="0"/>
              </a:rPr>
              <a:t>Vietnam</a:t>
            </a:r>
            <a:r>
              <a:rPr lang="zh-TW" altLang="en-US" sz="1400" b="1" i="1" dirty="0">
                <a:solidFill>
                  <a:srgbClr val="002060"/>
                </a:solidFill>
                <a:latin typeface="Eras Bold ITC" panose="020B0907030504020204" pitchFamily="34" charset="0"/>
                <a:ea typeface="Microsoft YaHei" panose="020B0503020204020204" pitchFamily="34" charset="-122"/>
              </a:rPr>
              <a:t> </a:t>
            </a:r>
            <a:r>
              <a:rPr lang="en-US" altLang="zh-TW" sz="1400" b="1" i="1" dirty="0">
                <a:solidFill>
                  <a:srgbClr val="002060"/>
                </a:solidFill>
                <a:latin typeface="Eras Bold ITC" panose="020B0907030504020204" pitchFamily="34" charset="0"/>
                <a:ea typeface="Microsoft YaHei" panose="020B0503020204020204" pitchFamily="34" charset="-122"/>
              </a:rPr>
              <a:t>.Ha </a:t>
            </a:r>
            <a:r>
              <a:rPr lang="en-US" altLang="zh-TW" sz="1400" i="1" dirty="0">
                <a:solidFill>
                  <a:srgbClr val="002060"/>
                </a:solidFill>
                <a:latin typeface="Eras Bold ITC" panose="020B0907030504020204" pitchFamily="34" charset="0"/>
                <a:ea typeface="Microsoft YaHei" panose="020B0503020204020204" pitchFamily="34" charset="-122"/>
              </a:rPr>
              <a:t>Nam</a:t>
            </a:r>
            <a:r>
              <a:rPr lang="en-US" altLang="zh-TW" sz="1400" b="1" i="1" dirty="0">
                <a:solidFill>
                  <a:srgbClr val="002060"/>
                </a:solidFill>
                <a:latin typeface="Eras Bold ITC" panose="020B0907030504020204" pitchFamily="34" charset="0"/>
                <a:ea typeface="Microsoft YaHei" panose="020B0503020204020204" pitchFamily="34" charset="-122"/>
              </a:rPr>
              <a:t> </a:t>
            </a:r>
            <a:endParaRPr lang="zh-TW" altLang="en-US" sz="1400" i="1" dirty="0" err="1">
              <a:solidFill>
                <a:srgbClr val="002060"/>
              </a:solidFill>
              <a:latin typeface="Eras Bold ITC" panose="020B0907030504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8913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6">
            <a:extLst>
              <a:ext uri="{FF2B5EF4-FFF2-40B4-BE49-F238E27FC236}">
                <a16:creationId xmlns:a16="http://schemas.microsoft.com/office/drawing/2014/main" id="{A810C06B-6BD5-490F-9B4C-EBA69BA9A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6144" y="3178854"/>
            <a:ext cx="35261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0"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利聯華硅膠製品有限公司</a:t>
            </a:r>
          </a:p>
        </p:txBody>
      </p:sp>
      <p:sp>
        <p:nvSpPr>
          <p:cNvPr id="5" name="Text Box 38">
            <a:extLst>
              <a:ext uri="{FF2B5EF4-FFF2-40B4-BE49-F238E27FC236}">
                <a16:creationId xmlns:a16="http://schemas.microsoft.com/office/drawing/2014/main" id="{CB5E0CEE-349B-4372-8248-F97E1C43A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9022" y="3554441"/>
            <a:ext cx="3265504" cy="3054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lang="zh-TW" altLang="en-US" sz="1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創立時間：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2002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外銷企業</a:t>
            </a:r>
            <a:r>
              <a:rPr kumimoji="0"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kumimoji="0"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建築面積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  4,400 </a:t>
            </a:r>
            <a:r>
              <a:rPr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M²</a:t>
            </a: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專業製造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電腦周邊產品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0"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</a:t>
            </a:r>
            <a:r>
              <a:rPr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智能家居配套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數碼光電配件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0"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P+R+M</a:t>
            </a:r>
            <a:r>
              <a:rPr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貼合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</a:t>
            </a:r>
            <a:r>
              <a:rPr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複合材料包膠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印刷噴塗系列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0" lang="zh-TW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專業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認證：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ISO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9001:2015</a:t>
            </a: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ISO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14001:2015</a:t>
            </a:r>
            <a:endParaRPr kumimoji="0" lang="zh-TW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Text Box 39">
            <a:extLst>
              <a:ext uri="{FF2B5EF4-FFF2-40B4-BE49-F238E27FC236}">
                <a16:creationId xmlns:a16="http://schemas.microsoft.com/office/drawing/2014/main" id="{5A1BFD0B-CABF-4B6B-9CDC-B042DAC05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817" y="3177119"/>
            <a:ext cx="35261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kumimoji="0"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德暉實業有限公司</a:t>
            </a: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30BEE50A-DFFC-45C0-837E-E2A973AE4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61" y="3580824"/>
            <a:ext cx="3703141" cy="1231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zh-TW" altLang="en-US" sz="1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創立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時間：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1994~</a:t>
            </a: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建築面積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   600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M²</a:t>
            </a: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職能:  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客戶服務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採購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kumimoji="0"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</a:t>
            </a: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產品開發</a:t>
            </a:r>
            <a:r>
              <a:rPr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品質管理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kumimoji="0"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4E62755-D438-4E09-83AA-83E6FF5116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3" y="1097562"/>
            <a:ext cx="3123929" cy="208302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CFB21FDA-2A2D-4E6E-94FC-880909D7C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5616" y="260648"/>
            <a:ext cx="23391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 dirty="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rPr>
              <a:t>  Evolution </a:t>
            </a:r>
            <a:r>
              <a:rPr lang="en-US" altLang="zh-TW" sz="20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TW" altLang="en-US" sz="20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沿革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C07762D-7214-4EE4-A768-78818E1723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6144" y="1068950"/>
            <a:ext cx="2998373" cy="209617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B3E3086C-CA8D-1B21-6506-C26E3CCA01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9646" y="1075112"/>
            <a:ext cx="2936748" cy="209617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Text Box 36">
            <a:extLst>
              <a:ext uri="{FF2B5EF4-FFF2-40B4-BE49-F238E27FC236}">
                <a16:creationId xmlns:a16="http://schemas.microsoft.com/office/drawing/2014/main" id="{A4BE3FA3-223C-6950-633B-EF82A455E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7843" y="3190849"/>
            <a:ext cx="35261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德暉實業</a:t>
            </a:r>
            <a:r>
              <a:rPr lang="en-US" altLang="zh-TW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泰國</a:t>
            </a:r>
            <a:r>
              <a:rPr lang="en-US" altLang="zh-TW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kumimoji="0"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有限公司</a:t>
            </a:r>
          </a:p>
        </p:txBody>
      </p:sp>
      <p:sp>
        <p:nvSpPr>
          <p:cNvPr id="7" name="Text Box 38">
            <a:extLst>
              <a:ext uri="{FF2B5EF4-FFF2-40B4-BE49-F238E27FC236}">
                <a16:creationId xmlns:a16="http://schemas.microsoft.com/office/drawing/2014/main" id="{A678D6C7-CAC5-4B4C-09B2-7B5743A30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439" y="3587318"/>
            <a:ext cx="3526141" cy="2439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創立時間：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2024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endParaRPr kumimoji="0"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建築面積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  </a:t>
            </a:r>
            <a:r>
              <a:rPr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10,0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00 </a:t>
            </a:r>
            <a:r>
              <a:rPr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M²</a:t>
            </a: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專業製造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電腦周邊產品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0"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</a:t>
            </a:r>
            <a:r>
              <a:rPr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智能家居配套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數碼光電配件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0"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複合材料包膠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0" lang="zh-TW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專業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認證：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ISO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9001:2015</a:t>
            </a: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ISO</a:t>
            </a:r>
            <a:r>
              <a:rPr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14001:2015</a:t>
            </a:r>
            <a:endParaRPr kumimoji="0" lang="zh-TW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內容版面配置區 6">
            <a:extLst>
              <a:ext uri="{FF2B5EF4-FFF2-40B4-BE49-F238E27FC236}">
                <a16:creationId xmlns:a16="http://schemas.microsoft.com/office/drawing/2014/main" id="{85F0DAC9-3ED4-087B-52A1-8877DDECF9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1523" y="1068950"/>
            <a:ext cx="2710487" cy="2096174"/>
          </a:xfrm>
          <a:prstGeom prst="rect">
            <a:avLst/>
          </a:prstGeom>
          <a:ln w="38100" cap="sq" cmpd="thickThin">
            <a:solidFill>
              <a:srgbClr val="333333"/>
            </a:solidFill>
            <a:prstDash val="solid"/>
            <a:miter lim="800000"/>
          </a:ln>
          <a:effectLst>
            <a:innerShdw blurRad="76200">
              <a:srgbClr val="000000"/>
            </a:innerShdw>
            <a:softEdge rad="0"/>
          </a:effec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B3343FE2-0F07-57D4-730B-CF72A8F55111}"/>
              </a:ext>
            </a:extLst>
          </p:cNvPr>
          <p:cNvSpPr txBox="1"/>
          <p:nvPr/>
        </p:nvSpPr>
        <p:spPr>
          <a:xfrm>
            <a:off x="9376842" y="3235034"/>
            <a:ext cx="2784737" cy="3139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毅達應用材料</a:t>
            </a:r>
            <a:r>
              <a:rPr lang="en-US" altLang="zh-TW" sz="1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1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越南</a:t>
            </a:r>
            <a:r>
              <a:rPr lang="en-US" altLang="zh-TW" sz="1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zh-TW" altLang="en-US" sz="1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有限公司</a:t>
            </a:r>
            <a:endParaRPr lang="zh-TW" altLang="en-US" sz="1600" b="1" dirty="0"/>
          </a:p>
        </p:txBody>
      </p:sp>
      <p:sp>
        <p:nvSpPr>
          <p:cNvPr id="13" name="Text Box 38">
            <a:extLst>
              <a:ext uri="{FF2B5EF4-FFF2-40B4-BE49-F238E27FC236}">
                <a16:creationId xmlns:a16="http://schemas.microsoft.com/office/drawing/2014/main" id="{66BA2668-0F9F-6A4E-37D8-0255D7B71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1523" y="3630540"/>
            <a:ext cx="2875565" cy="232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創立時間：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2023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endParaRPr kumimoji="0"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建築面積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  2</a:t>
            </a:r>
            <a:r>
              <a:rPr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,7</a:t>
            </a: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00 </a:t>
            </a:r>
            <a:r>
              <a:rPr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M²</a:t>
            </a: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專業製造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電腦周邊產品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0"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</a:t>
            </a:r>
            <a:r>
              <a:rPr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智能家居配套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數碼光電配件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0" lang="en-US" altLang="zh-TW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None/>
            </a:pPr>
            <a:r>
              <a:rPr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複合材料包膠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0" lang="zh-TW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Bef>
                <a:spcPts val="900"/>
              </a:spcBef>
              <a:buClrTx/>
              <a:buSzTx/>
              <a:buFont typeface="Arial" panose="020B0604020202020204" pitchFamily="34" charset="0"/>
              <a:buBlip>
                <a:blip r:embed="rId3"/>
              </a:buBlip>
            </a:pP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專業</a:t>
            </a:r>
            <a:r>
              <a:rPr kumimoji="0" lang="zh-TW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認證：</a:t>
            </a:r>
            <a:r>
              <a:rPr lang="fi-FI" altLang="zh-TW" sz="1400" b="1" dirty="0">
                <a:solidFill>
                  <a:srgbClr val="002060"/>
                </a:solidFill>
              </a:rPr>
              <a:t>ISO 9001 / 14001 /       45001</a:t>
            </a:r>
            <a:r>
              <a:rPr lang="zh-TW" altLang="fi-FI" sz="1400" b="1" dirty="0">
                <a:solidFill>
                  <a:srgbClr val="002060"/>
                </a:solidFill>
              </a:rPr>
              <a:t>、</a:t>
            </a:r>
            <a:r>
              <a:rPr lang="fi-FI" altLang="zh-TW" sz="1400" b="1" dirty="0">
                <a:solidFill>
                  <a:srgbClr val="002060"/>
                </a:solidFill>
              </a:rPr>
              <a:t>IATF 16949</a:t>
            </a:r>
            <a:endParaRPr kumimoji="0" lang="zh-TW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281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9894164A-2A2B-4C86-B6D2-D84E75532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441" y="260648"/>
            <a:ext cx="49936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Eras Bold ITC" panose="020B0907030504020204" pitchFamily="34" charset="0"/>
                <a:ea typeface="STCaiyun" panose="02010800040101010101" pitchFamily="2" charset="-122"/>
              </a:rPr>
              <a:t> </a:t>
            </a:r>
            <a:r>
              <a:rPr lang="en-US" altLang="zh-CN" sz="2000" dirty="0">
                <a:solidFill>
                  <a:srgbClr val="4472C4">
                    <a:lumMod val="50000"/>
                  </a:srgbClr>
                </a:solidFill>
                <a:latin typeface="Eras Bold ITC" panose="020B0907030504020204" pitchFamily="34" charset="0"/>
                <a:ea typeface="STCaiyun" panose="02010800040101010101" pitchFamily="2" charset="-122"/>
              </a:rPr>
              <a:t>O</a:t>
            </a: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Eras Bold ITC" panose="020B0907030504020204" pitchFamily="34" charset="0"/>
                <a:ea typeface="STCaiyun" panose="02010800040101010101" pitchFamily="2" charset="-122"/>
              </a:rPr>
              <a:t>rganizational </a:t>
            </a:r>
            <a:r>
              <a:rPr lang="en-US" altLang="zh-CN" sz="2000" dirty="0">
                <a:solidFill>
                  <a:srgbClr val="4472C4">
                    <a:lumMod val="50000"/>
                  </a:srgbClr>
                </a:solidFill>
                <a:latin typeface="Eras Bold ITC" panose="020B0907030504020204" pitchFamily="34" charset="0"/>
                <a:ea typeface="STCaiyun" panose="02010800040101010101" pitchFamily="2" charset="-122"/>
              </a:rPr>
              <a:t>S</a:t>
            </a: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Eras Bold ITC" panose="020B0907030504020204" pitchFamily="34" charset="0"/>
                <a:ea typeface="STCaiyun" panose="02010800040101010101" pitchFamily="2" charset="-122"/>
              </a:rPr>
              <a:t>tructure </a:t>
            </a: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2000" dirty="0">
                <a:solidFill>
                  <a:srgbClr val="4472C4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組織架構圖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群組 60">
            <a:extLst>
              <a:ext uri="{FF2B5EF4-FFF2-40B4-BE49-F238E27FC236}">
                <a16:creationId xmlns:a16="http://schemas.microsoft.com/office/drawing/2014/main" id="{EF88850F-997F-9653-E7D7-F9FC0C4F6280}"/>
              </a:ext>
            </a:extLst>
          </p:cNvPr>
          <p:cNvGrpSpPr/>
          <p:nvPr/>
        </p:nvGrpSpPr>
        <p:grpSpPr>
          <a:xfrm>
            <a:off x="333772" y="764704"/>
            <a:ext cx="11233248" cy="6008604"/>
            <a:chOff x="333772" y="764704"/>
            <a:chExt cx="11233248" cy="6008604"/>
          </a:xfrm>
        </p:grpSpPr>
        <p:cxnSp>
          <p:nvCxnSpPr>
            <p:cNvPr id="45" name="直接连接符 44"/>
            <p:cNvCxnSpPr>
              <a:cxnSpLocks/>
            </p:cNvCxnSpPr>
            <p:nvPr/>
          </p:nvCxnSpPr>
          <p:spPr>
            <a:xfrm flipH="1">
              <a:off x="1485900" y="1772816"/>
              <a:ext cx="9073008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1485900" y="1773688"/>
              <a:ext cx="0" cy="216024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圆角矩形 5"/>
            <p:cNvSpPr/>
            <p:nvPr/>
          </p:nvSpPr>
          <p:spPr>
            <a:xfrm>
              <a:off x="333772" y="1917704"/>
              <a:ext cx="2088232" cy="50400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德暉實業有限公司</a:t>
              </a:r>
              <a:endParaRPr lang="en-US" altLang="zh-TW" sz="13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689448" y="2955527"/>
              <a:ext cx="0" cy="1008168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689448" y="3387631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689448" y="3964553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圆角矩形 8"/>
            <p:cNvSpPr/>
            <p:nvPr/>
          </p:nvSpPr>
          <p:spPr>
            <a:xfrm>
              <a:off x="833464" y="3224559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業務課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833464" y="3756245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財務課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5520020" y="2637784"/>
              <a:ext cx="5256584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5520020" y="2637784"/>
              <a:ext cx="0" cy="576064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圆角矩形 9"/>
            <p:cNvSpPr/>
            <p:nvPr/>
          </p:nvSpPr>
          <p:spPr>
            <a:xfrm>
              <a:off x="5074978" y="2762744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廠長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0" name="直接连接符 69"/>
            <p:cNvCxnSpPr>
              <a:cxnSpLocks/>
            </p:cNvCxnSpPr>
            <p:nvPr/>
          </p:nvCxnSpPr>
          <p:spPr>
            <a:xfrm>
              <a:off x="5230316" y="1773688"/>
              <a:ext cx="0" cy="720096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圆角矩形 6"/>
            <p:cNvSpPr/>
            <p:nvPr/>
          </p:nvSpPr>
          <p:spPr>
            <a:xfrm>
              <a:off x="4137061" y="1899497"/>
              <a:ext cx="2088232" cy="50400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利聯華硅膠製品有限公司</a:t>
              </a:r>
              <a:endParaRPr lang="en-US" altLang="zh-TW" sz="13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5" name="直接连接符 74"/>
            <p:cNvCxnSpPr/>
            <p:nvPr/>
          </p:nvCxnSpPr>
          <p:spPr>
            <a:xfrm>
              <a:off x="3737812" y="3213848"/>
              <a:ext cx="3510400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3737812" y="3213848"/>
              <a:ext cx="0" cy="504056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圆角矩形 15"/>
            <p:cNvSpPr/>
            <p:nvPr/>
          </p:nvSpPr>
          <p:spPr>
            <a:xfrm>
              <a:off x="3287812" y="3295248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生產課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0" name="直接连接符 79"/>
            <p:cNvCxnSpPr/>
            <p:nvPr/>
          </p:nvCxnSpPr>
          <p:spPr>
            <a:xfrm>
              <a:off x="4908495" y="3213848"/>
              <a:ext cx="0" cy="260574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6096951" y="3213848"/>
              <a:ext cx="0" cy="260574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7248212" y="3213848"/>
              <a:ext cx="0" cy="260574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圆角矩形 13"/>
            <p:cNvSpPr/>
            <p:nvPr/>
          </p:nvSpPr>
          <p:spPr>
            <a:xfrm>
              <a:off x="6797889" y="3294430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管理課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4458495" y="3294430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工程課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4" name="直接连接符 83"/>
            <p:cNvCxnSpPr/>
            <p:nvPr/>
          </p:nvCxnSpPr>
          <p:spPr>
            <a:xfrm>
              <a:off x="3111020" y="3717904"/>
              <a:ext cx="1220808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3112687" y="3717904"/>
              <a:ext cx="0" cy="260574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4331828" y="3717904"/>
              <a:ext cx="0" cy="260574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>
              <a:off x="2711708" y="4077944"/>
              <a:ext cx="0" cy="253074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圆角矩形 21"/>
            <p:cNvSpPr/>
            <p:nvPr/>
          </p:nvSpPr>
          <p:spPr>
            <a:xfrm>
              <a:off x="2661020" y="3779508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矽膠產品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0" name="直接连接符 89"/>
            <p:cNvCxnSpPr/>
            <p:nvPr/>
          </p:nvCxnSpPr>
          <p:spPr>
            <a:xfrm>
              <a:off x="2711708" y="4399578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>
              <a:off x="2711708" y="4839656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>
              <a:off x="2711708" y="5278071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2711708" y="5726434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2711708" y="6142641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2711708" y="6598224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圆角矩形 22"/>
            <p:cNvSpPr/>
            <p:nvPr/>
          </p:nvSpPr>
          <p:spPr>
            <a:xfrm>
              <a:off x="2841020" y="4219586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混磅組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2841020" y="4659664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油壓組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2841020" y="5974909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貼合組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2841020" y="5536494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印刷組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2841020" y="5098079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自拆組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2846297" y="6413324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包裝組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7" name="直接连接符 96"/>
            <p:cNvCxnSpPr/>
            <p:nvPr/>
          </p:nvCxnSpPr>
          <p:spPr>
            <a:xfrm>
              <a:off x="3863836" y="4098795"/>
              <a:ext cx="0" cy="740861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3863836" y="4398047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>
              <a:off x="3863836" y="4839656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圆角矩形 29"/>
            <p:cNvSpPr/>
            <p:nvPr/>
          </p:nvSpPr>
          <p:spPr>
            <a:xfrm>
              <a:off x="3971828" y="4219586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模切組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971828" y="4659664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沖床組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791828" y="3779508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沖模產品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0" name="直接连接符 99"/>
            <p:cNvCxnSpPr/>
            <p:nvPr/>
          </p:nvCxnSpPr>
          <p:spPr>
            <a:xfrm>
              <a:off x="5736044" y="3624161"/>
              <a:ext cx="0" cy="253074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5736044" y="3978478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5736044" y="4398047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>
              <a:off x="5736044" y="4839656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>
              <a:off x="5736044" y="5287057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>
              <a:off x="5736044" y="5726434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5736044" y="6142641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圆角矩形 31"/>
            <p:cNvSpPr/>
            <p:nvPr/>
          </p:nvSpPr>
          <p:spPr>
            <a:xfrm>
              <a:off x="5880060" y="3779508"/>
              <a:ext cx="108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IQC</a:t>
              </a: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5880060" y="4219586"/>
              <a:ext cx="108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IPQC</a:t>
              </a: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5880060" y="5103053"/>
              <a:ext cx="108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QA</a:t>
              </a: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5880060" y="4659664"/>
              <a:ext cx="108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FQC/OQC</a:t>
              </a: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5880060" y="5546442"/>
              <a:ext cx="108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文控室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5880060" y="5989831"/>
              <a:ext cx="108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實驗室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7" name="直接连接符 106"/>
            <p:cNvCxnSpPr/>
            <p:nvPr/>
          </p:nvCxnSpPr>
          <p:spPr>
            <a:xfrm>
              <a:off x="8040300" y="3654414"/>
              <a:ext cx="0" cy="1275242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>
              <a:off x="8040300" y="3978478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8033656" y="4452621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8033656" y="4929656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圆角矩形 37"/>
            <p:cNvSpPr/>
            <p:nvPr/>
          </p:nvSpPr>
          <p:spPr>
            <a:xfrm>
              <a:off x="8147586" y="3779508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採購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8153065" y="4264586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生管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8147586" y="4749664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倉庫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4" name="直接连接符 113"/>
            <p:cNvCxnSpPr/>
            <p:nvPr/>
          </p:nvCxnSpPr>
          <p:spPr>
            <a:xfrm>
              <a:off x="9192428" y="3654414"/>
              <a:ext cx="0" cy="324064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9408452" y="4139492"/>
              <a:ext cx="0" cy="329733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>
              <a:off x="9192428" y="3978478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9413167" y="4469225"/>
              <a:ext cx="28803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圆角矩形 40"/>
            <p:cNvSpPr/>
            <p:nvPr/>
          </p:nvSpPr>
          <p:spPr>
            <a:xfrm>
              <a:off x="9317283" y="3779508"/>
              <a:ext cx="72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業務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9585139" y="4264586"/>
              <a:ext cx="931076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業務內勤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1" name="直接连接符 120"/>
            <p:cNvCxnSpPr/>
            <p:nvPr/>
          </p:nvCxnSpPr>
          <p:spPr>
            <a:xfrm>
              <a:off x="10774932" y="2636912"/>
              <a:ext cx="0" cy="880156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圆角矩形 17"/>
            <p:cNvSpPr/>
            <p:nvPr/>
          </p:nvSpPr>
          <p:spPr>
            <a:xfrm>
              <a:off x="10306980" y="3294430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財務課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2" name="直接连接符 121"/>
            <p:cNvCxnSpPr/>
            <p:nvPr/>
          </p:nvCxnSpPr>
          <p:spPr>
            <a:xfrm>
              <a:off x="9592500" y="2637784"/>
              <a:ext cx="0" cy="880156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>
              <a:off x="8400340" y="2637784"/>
              <a:ext cx="0" cy="880156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圆角矩形 10"/>
            <p:cNvSpPr/>
            <p:nvPr/>
          </p:nvSpPr>
          <p:spPr>
            <a:xfrm>
              <a:off x="9137283" y="3294430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業務課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7967586" y="3294430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資材課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5628192" y="3294430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品管課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8" name="直接连接符 107"/>
            <p:cNvCxnSpPr/>
            <p:nvPr/>
          </p:nvCxnSpPr>
          <p:spPr>
            <a:xfrm>
              <a:off x="1068466" y="2421719"/>
              <a:ext cx="0" cy="28800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圆角矩形 95"/>
            <p:cNvSpPr/>
            <p:nvPr/>
          </p:nvSpPr>
          <p:spPr>
            <a:xfrm>
              <a:off x="618466" y="2690679"/>
              <a:ext cx="900000" cy="35998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副總經理</a:t>
              </a:r>
              <a:endParaRPr lang="en-US" altLang="zh-TW" sz="13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56">
              <a:extLst>
                <a:ext uri="{FF2B5EF4-FFF2-40B4-BE49-F238E27FC236}">
                  <a16:creationId xmlns:a16="http://schemas.microsoft.com/office/drawing/2014/main" id="{17FC6444-680D-BD9E-4F07-2023578A9233}"/>
                </a:ext>
              </a:extLst>
            </p:cNvPr>
            <p:cNvCxnSpPr/>
            <p:nvPr/>
          </p:nvCxnSpPr>
          <p:spPr>
            <a:xfrm>
              <a:off x="5520020" y="2637784"/>
              <a:ext cx="5256584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连接符 122">
              <a:extLst>
                <a:ext uri="{FF2B5EF4-FFF2-40B4-BE49-F238E27FC236}">
                  <a16:creationId xmlns:a16="http://schemas.microsoft.com/office/drawing/2014/main" id="{578F1EDF-F998-E830-97EF-97C1D4DB36BD}"/>
                </a:ext>
              </a:extLst>
            </p:cNvPr>
            <p:cNvCxnSpPr>
              <a:cxnSpLocks/>
            </p:cNvCxnSpPr>
            <p:nvPr/>
          </p:nvCxnSpPr>
          <p:spPr>
            <a:xfrm>
              <a:off x="5734372" y="1325580"/>
              <a:ext cx="0" cy="448108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圆角矩形 3"/>
            <p:cNvSpPr/>
            <p:nvPr/>
          </p:nvSpPr>
          <p:spPr>
            <a:xfrm>
              <a:off x="4835944" y="764704"/>
              <a:ext cx="1800200" cy="79295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德暉實業</a:t>
              </a:r>
              <a:endParaRPr lang="en-US" altLang="zh-TW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總經理</a:t>
              </a:r>
              <a:endParaRPr lang="en-US" altLang="zh-TW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TW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TW" altLang="en-US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鄧永汕</a:t>
              </a:r>
              <a:r>
                <a:rPr lang="en-US" altLang="zh-TW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4" name="直接连接符 56">
              <a:extLst>
                <a:ext uri="{FF2B5EF4-FFF2-40B4-BE49-F238E27FC236}">
                  <a16:creationId xmlns:a16="http://schemas.microsoft.com/office/drawing/2014/main" id="{CD113A96-77E6-97C3-1663-F80C43350662}"/>
                </a:ext>
              </a:extLst>
            </p:cNvPr>
            <p:cNvCxnSpPr>
              <a:cxnSpLocks/>
            </p:cNvCxnSpPr>
            <p:nvPr/>
          </p:nvCxnSpPr>
          <p:spPr>
            <a:xfrm>
              <a:off x="5230316" y="2493784"/>
              <a:ext cx="5328592" cy="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69">
              <a:extLst>
                <a:ext uri="{FF2B5EF4-FFF2-40B4-BE49-F238E27FC236}">
                  <a16:creationId xmlns:a16="http://schemas.microsoft.com/office/drawing/2014/main" id="{E7460E25-5B3D-3159-EA4C-0E90B23198F2}"/>
                </a:ext>
              </a:extLst>
            </p:cNvPr>
            <p:cNvCxnSpPr>
              <a:cxnSpLocks/>
            </p:cNvCxnSpPr>
            <p:nvPr/>
          </p:nvCxnSpPr>
          <p:spPr>
            <a:xfrm>
              <a:off x="10558908" y="1773688"/>
              <a:ext cx="0" cy="720096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圆角矩形 6">
              <a:extLst>
                <a:ext uri="{FF2B5EF4-FFF2-40B4-BE49-F238E27FC236}">
                  <a16:creationId xmlns:a16="http://schemas.microsoft.com/office/drawing/2014/main" id="{DF4F5F29-0EA6-1EB5-8820-6B2C56758F85}"/>
                </a:ext>
              </a:extLst>
            </p:cNvPr>
            <p:cNvSpPr/>
            <p:nvPr/>
          </p:nvSpPr>
          <p:spPr>
            <a:xfrm>
              <a:off x="9478788" y="1899497"/>
              <a:ext cx="2088232" cy="50400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3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德暉實業</a:t>
              </a:r>
              <a:r>
                <a:rPr lang="en-US" altLang="zh-TW" sz="13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TW" altLang="en-US" sz="13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泰國</a:t>
              </a:r>
              <a:r>
                <a:rPr lang="en-US" altLang="zh-TW" sz="13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r>
                <a:rPr lang="zh-TW" altLang="en-US" sz="13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有限公司</a:t>
              </a:r>
              <a:endParaRPr lang="en-US" altLang="zh-TW" sz="13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8" name="直接连接符 122">
              <a:extLst>
                <a:ext uri="{FF2B5EF4-FFF2-40B4-BE49-F238E27FC236}">
                  <a16:creationId xmlns:a16="http://schemas.microsoft.com/office/drawing/2014/main" id="{FA2CB4ED-141B-DED7-DE47-4328DE065B3E}"/>
                </a:ext>
              </a:extLst>
            </p:cNvPr>
            <p:cNvCxnSpPr>
              <a:cxnSpLocks/>
            </p:cNvCxnSpPr>
            <p:nvPr/>
          </p:nvCxnSpPr>
          <p:spPr>
            <a:xfrm>
              <a:off x="7678588" y="2493784"/>
              <a:ext cx="0" cy="14400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0979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: 圓角 36">
            <a:extLst>
              <a:ext uri="{FF2B5EF4-FFF2-40B4-BE49-F238E27FC236}">
                <a16:creationId xmlns:a16="http://schemas.microsoft.com/office/drawing/2014/main" id="{7F8A6719-57F0-4A7E-B205-4EA5D0AFDA3B}"/>
              </a:ext>
            </a:extLst>
          </p:cNvPr>
          <p:cNvSpPr/>
          <p:nvPr/>
        </p:nvSpPr>
        <p:spPr>
          <a:xfrm>
            <a:off x="6292715" y="3023902"/>
            <a:ext cx="2232000" cy="900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400" dirty="0"/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73891DB1-1CB6-4BC0-B90A-08BA4A682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127" y="332656"/>
            <a:ext cx="37898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rPr>
              <a:t>Main Customers </a:t>
            </a: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主要客戶群</a:t>
            </a:r>
            <a:endParaRPr lang="zh-TW" altLang="en-US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5D98CB25-9A17-46FC-88A1-98A675958037}"/>
              </a:ext>
            </a:extLst>
          </p:cNvPr>
          <p:cNvGrpSpPr/>
          <p:nvPr/>
        </p:nvGrpSpPr>
        <p:grpSpPr>
          <a:xfrm>
            <a:off x="1073809" y="1818080"/>
            <a:ext cx="10055622" cy="4519921"/>
            <a:chOff x="1073809" y="1818080"/>
            <a:chExt cx="10055622" cy="4519921"/>
          </a:xfrm>
        </p:grpSpPr>
        <p:sp>
          <p:nvSpPr>
            <p:cNvPr id="48" name="矩形: 圓角 47">
              <a:extLst>
                <a:ext uri="{FF2B5EF4-FFF2-40B4-BE49-F238E27FC236}">
                  <a16:creationId xmlns:a16="http://schemas.microsoft.com/office/drawing/2014/main" id="{7BD34E82-FFB8-4444-BB20-AE59A7FB34BA}"/>
                </a:ext>
              </a:extLst>
            </p:cNvPr>
            <p:cNvSpPr/>
            <p:nvPr/>
          </p:nvSpPr>
          <p:spPr>
            <a:xfrm>
              <a:off x="6292715" y="4230952"/>
              <a:ext cx="2232000" cy="90000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77" name="圖片 76">
              <a:extLst>
                <a:ext uri="{FF2B5EF4-FFF2-40B4-BE49-F238E27FC236}">
                  <a16:creationId xmlns:a16="http://schemas.microsoft.com/office/drawing/2014/main" id="{34EB3DC3-52D1-4D8E-811A-0E804AE646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054" t="27952" r="10559" b="27945"/>
            <a:stretch/>
          </p:blipFill>
          <p:spPr>
            <a:xfrm>
              <a:off x="6371200" y="4284972"/>
              <a:ext cx="2088232" cy="792088"/>
            </a:xfrm>
            <a:prstGeom prst="rect">
              <a:avLst/>
            </a:prstGeom>
          </p:spPr>
        </p:pic>
        <p:sp>
          <p:nvSpPr>
            <p:cNvPr id="32" name="矩形: 圓角 31">
              <a:extLst>
                <a:ext uri="{FF2B5EF4-FFF2-40B4-BE49-F238E27FC236}">
                  <a16:creationId xmlns:a16="http://schemas.microsoft.com/office/drawing/2014/main" id="{A48C32D3-BE1C-4D34-9C10-3B3E168C59EA}"/>
                </a:ext>
              </a:extLst>
            </p:cNvPr>
            <p:cNvSpPr/>
            <p:nvPr/>
          </p:nvSpPr>
          <p:spPr>
            <a:xfrm>
              <a:off x="1077494" y="4230952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69" name="圖片 68">
              <a:extLst>
                <a:ext uri="{FF2B5EF4-FFF2-40B4-BE49-F238E27FC236}">
                  <a16:creationId xmlns:a16="http://schemas.microsoft.com/office/drawing/2014/main" id="{47D4D1C8-8981-475C-BFEF-96484962F1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7760" b="27698"/>
            <a:stretch/>
          </p:blipFill>
          <p:spPr>
            <a:xfrm>
              <a:off x="1091809" y="4435617"/>
              <a:ext cx="2196000" cy="489081"/>
            </a:xfrm>
            <a:prstGeom prst="rect">
              <a:avLst/>
            </a:prstGeom>
          </p:spPr>
        </p:pic>
        <p:sp>
          <p:nvSpPr>
            <p:cNvPr id="36" name="矩形: 圓角 35">
              <a:extLst>
                <a:ext uri="{FF2B5EF4-FFF2-40B4-BE49-F238E27FC236}">
                  <a16:creationId xmlns:a16="http://schemas.microsoft.com/office/drawing/2014/main" id="{B7EEF525-527C-4BDF-BFCD-24F3E7F112AF}"/>
                </a:ext>
              </a:extLst>
            </p:cNvPr>
            <p:cNvSpPr/>
            <p:nvPr/>
          </p:nvSpPr>
          <p:spPr>
            <a:xfrm>
              <a:off x="8897431" y="1818080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4732FC6F-76EE-4575-9B91-62722C25E0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168" t="29878" r="17754" b="31458"/>
            <a:stretch/>
          </p:blipFill>
          <p:spPr>
            <a:xfrm>
              <a:off x="8962984" y="1944044"/>
              <a:ext cx="2112195" cy="648072"/>
            </a:xfrm>
            <a:prstGeom prst="rect">
              <a:avLst/>
            </a:prstGeom>
          </p:spPr>
        </p:pic>
        <p:sp>
          <p:nvSpPr>
            <p:cNvPr id="44" name="矩形: 圓角 43">
              <a:extLst>
                <a:ext uri="{FF2B5EF4-FFF2-40B4-BE49-F238E27FC236}">
                  <a16:creationId xmlns:a16="http://schemas.microsoft.com/office/drawing/2014/main" id="{B937EEAC-8C8D-4E4C-B4FA-E76D422CF89C}"/>
                </a:ext>
              </a:extLst>
            </p:cNvPr>
            <p:cNvSpPr/>
            <p:nvPr/>
          </p:nvSpPr>
          <p:spPr>
            <a:xfrm>
              <a:off x="8897431" y="3023902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B82D2B06-E317-4A98-A9CA-AAB86FF8E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62396" y="3077902"/>
              <a:ext cx="1502070" cy="792000"/>
            </a:xfrm>
            <a:prstGeom prst="rect">
              <a:avLst/>
            </a:prstGeom>
          </p:spPr>
        </p:pic>
        <p:sp>
          <p:nvSpPr>
            <p:cNvPr id="52" name="矩形: 圓角 51">
              <a:extLst>
                <a:ext uri="{FF2B5EF4-FFF2-40B4-BE49-F238E27FC236}">
                  <a16:creationId xmlns:a16="http://schemas.microsoft.com/office/drawing/2014/main" id="{71178170-B729-478A-A225-28F069997CDF}"/>
                </a:ext>
              </a:extLst>
            </p:cNvPr>
            <p:cNvSpPr/>
            <p:nvPr/>
          </p:nvSpPr>
          <p:spPr>
            <a:xfrm>
              <a:off x="8897431" y="4230952"/>
              <a:ext cx="2232000" cy="90000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51" name="圖片 50">
              <a:extLst>
                <a:ext uri="{FF2B5EF4-FFF2-40B4-BE49-F238E27FC236}">
                  <a16:creationId xmlns:a16="http://schemas.microsoft.com/office/drawing/2014/main" id="{34B9070A-1EB6-4781-B7F1-E04D7FDE2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69431" y="4465227"/>
              <a:ext cx="2088000" cy="431449"/>
            </a:xfrm>
            <a:prstGeom prst="rect">
              <a:avLst/>
            </a:prstGeom>
          </p:spPr>
        </p:pic>
        <p:sp>
          <p:nvSpPr>
            <p:cNvPr id="24" name="矩形: 圓角 23">
              <a:extLst>
                <a:ext uri="{FF2B5EF4-FFF2-40B4-BE49-F238E27FC236}">
                  <a16:creationId xmlns:a16="http://schemas.microsoft.com/office/drawing/2014/main" id="{6D2BADFD-BBD5-4924-A65D-F6DB5E1C99A8}"/>
                </a:ext>
              </a:extLst>
            </p:cNvPr>
            <p:cNvSpPr/>
            <p:nvPr/>
          </p:nvSpPr>
          <p:spPr>
            <a:xfrm>
              <a:off x="3687999" y="1818082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57" name="圖形 56">
              <a:extLst>
                <a:ext uri="{FF2B5EF4-FFF2-40B4-BE49-F238E27FC236}">
                  <a16:creationId xmlns:a16="http://schemas.microsoft.com/office/drawing/2014/main" id="{7C55D492-E8EE-4843-AC35-D4AF23F49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63198" y="1886209"/>
              <a:ext cx="1265902" cy="792000"/>
            </a:xfrm>
            <a:prstGeom prst="rect">
              <a:avLst/>
            </a:prstGeom>
          </p:spPr>
        </p:pic>
        <p:sp>
          <p:nvSpPr>
            <p:cNvPr id="28" name="矩形: 圓角 27">
              <a:extLst>
                <a:ext uri="{FF2B5EF4-FFF2-40B4-BE49-F238E27FC236}">
                  <a16:creationId xmlns:a16="http://schemas.microsoft.com/office/drawing/2014/main" id="{408FC520-F15A-4AE0-A564-BBC7BC36AC4B}"/>
                </a:ext>
              </a:extLst>
            </p:cNvPr>
            <p:cNvSpPr/>
            <p:nvPr/>
          </p:nvSpPr>
          <p:spPr>
            <a:xfrm>
              <a:off x="1077742" y="1818081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E779C2D2-2017-4EC3-BFDD-01265A5377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9757" b="9757"/>
            <a:stretch/>
          </p:blipFill>
          <p:spPr>
            <a:xfrm>
              <a:off x="1097086" y="1944043"/>
              <a:ext cx="2196000" cy="648073"/>
            </a:xfrm>
            <a:prstGeom prst="rect">
              <a:avLst/>
            </a:prstGeom>
          </p:spPr>
        </p:pic>
        <p:sp>
          <p:nvSpPr>
            <p:cNvPr id="65" name="矩形: 圓角 64">
              <a:extLst>
                <a:ext uri="{FF2B5EF4-FFF2-40B4-BE49-F238E27FC236}">
                  <a16:creationId xmlns:a16="http://schemas.microsoft.com/office/drawing/2014/main" id="{A35223F4-AC40-458E-82D5-9EEC177512AC}"/>
                </a:ext>
              </a:extLst>
            </p:cNvPr>
            <p:cNvSpPr/>
            <p:nvPr/>
          </p:nvSpPr>
          <p:spPr>
            <a:xfrm>
              <a:off x="6292715" y="1818081"/>
              <a:ext cx="2232000" cy="900000"/>
            </a:xfrm>
            <a:prstGeom prst="roundRect">
              <a:avLst/>
            </a:prstGeom>
            <a:solidFill>
              <a:srgbClr val="333333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64" name="圖形 63">
              <a:extLst>
                <a:ext uri="{FF2B5EF4-FFF2-40B4-BE49-F238E27FC236}">
                  <a16:creationId xmlns:a16="http://schemas.microsoft.com/office/drawing/2014/main" id="{7CD7F598-3568-40EB-A5FF-2129F48C4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364715" y="2004390"/>
              <a:ext cx="2088000" cy="527381"/>
            </a:xfrm>
            <a:prstGeom prst="rect">
              <a:avLst/>
            </a:prstGeom>
          </p:spPr>
        </p:pic>
        <p:sp>
          <p:nvSpPr>
            <p:cNvPr id="41" name="矩形: 圓角 40">
              <a:extLst>
                <a:ext uri="{FF2B5EF4-FFF2-40B4-BE49-F238E27FC236}">
                  <a16:creationId xmlns:a16="http://schemas.microsoft.com/office/drawing/2014/main" id="{07E4294C-7519-410A-8899-D22389AF22F1}"/>
                </a:ext>
              </a:extLst>
            </p:cNvPr>
            <p:cNvSpPr/>
            <p:nvPr/>
          </p:nvSpPr>
          <p:spPr>
            <a:xfrm>
              <a:off x="3687999" y="4230952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72" name="圖形 71">
              <a:extLst>
                <a:ext uri="{FF2B5EF4-FFF2-40B4-BE49-F238E27FC236}">
                  <a16:creationId xmlns:a16="http://schemas.microsoft.com/office/drawing/2014/main" id="{7D2B91DD-6B5E-455C-8213-316F44F67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779624" y="4435617"/>
              <a:ext cx="2088000" cy="489081"/>
            </a:xfrm>
            <a:prstGeom prst="rect">
              <a:avLst/>
            </a:prstGeom>
          </p:spPr>
        </p:pic>
        <p:sp>
          <p:nvSpPr>
            <p:cNvPr id="17" name="矩形: 圓角 16">
              <a:extLst>
                <a:ext uri="{FF2B5EF4-FFF2-40B4-BE49-F238E27FC236}">
                  <a16:creationId xmlns:a16="http://schemas.microsoft.com/office/drawing/2014/main" id="{007BA4CC-7048-4CE8-88AD-A100D3CCD236}"/>
                </a:ext>
              </a:extLst>
            </p:cNvPr>
            <p:cNvSpPr/>
            <p:nvPr/>
          </p:nvSpPr>
          <p:spPr>
            <a:xfrm>
              <a:off x="3689610" y="3026361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80" name="圖片 79">
              <a:extLst>
                <a:ext uri="{FF2B5EF4-FFF2-40B4-BE49-F238E27FC236}">
                  <a16:creationId xmlns:a16="http://schemas.microsoft.com/office/drawing/2014/main" id="{CBDDBDCE-A784-4A1E-9FDF-4AA1BECE1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761610" y="3170361"/>
              <a:ext cx="2088000" cy="611999"/>
            </a:xfrm>
            <a:prstGeom prst="rect">
              <a:avLst/>
            </a:prstGeom>
          </p:spPr>
        </p:pic>
        <p:sp>
          <p:nvSpPr>
            <p:cNvPr id="83" name="矩形: 圓角 82">
              <a:extLst>
                <a:ext uri="{FF2B5EF4-FFF2-40B4-BE49-F238E27FC236}">
                  <a16:creationId xmlns:a16="http://schemas.microsoft.com/office/drawing/2014/main" id="{7F0A4B7F-2679-4599-AA27-246202172569}"/>
                </a:ext>
              </a:extLst>
            </p:cNvPr>
            <p:cNvSpPr/>
            <p:nvPr/>
          </p:nvSpPr>
          <p:spPr>
            <a:xfrm>
              <a:off x="3680004" y="5438001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82" name="圖片 81">
              <a:extLst>
                <a:ext uri="{FF2B5EF4-FFF2-40B4-BE49-F238E27FC236}">
                  <a16:creationId xmlns:a16="http://schemas.microsoft.com/office/drawing/2014/main" id="{DB0DD5CB-FDFD-4ECD-908C-F92B5C51A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745814" y="5548701"/>
              <a:ext cx="2088000" cy="678600"/>
            </a:xfrm>
            <a:prstGeom prst="rect">
              <a:avLst/>
            </a:prstGeom>
          </p:spPr>
        </p:pic>
        <p:sp>
          <p:nvSpPr>
            <p:cNvPr id="86" name="矩形: 圓角 85">
              <a:extLst>
                <a:ext uri="{FF2B5EF4-FFF2-40B4-BE49-F238E27FC236}">
                  <a16:creationId xmlns:a16="http://schemas.microsoft.com/office/drawing/2014/main" id="{2A8CB914-7E75-490E-AA50-B1D9882BCFDE}"/>
                </a:ext>
              </a:extLst>
            </p:cNvPr>
            <p:cNvSpPr/>
            <p:nvPr/>
          </p:nvSpPr>
          <p:spPr>
            <a:xfrm>
              <a:off x="6286199" y="5438001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85" name="圖形 84">
              <a:extLst>
                <a:ext uri="{FF2B5EF4-FFF2-40B4-BE49-F238E27FC236}">
                  <a16:creationId xmlns:a16="http://schemas.microsoft.com/office/drawing/2014/main" id="{DE3708B9-5DA9-49C2-95FC-76955AF47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358199" y="5672001"/>
              <a:ext cx="2088000" cy="432000"/>
            </a:xfrm>
            <a:prstGeom prst="rect">
              <a:avLst/>
            </a:prstGeom>
          </p:spPr>
        </p:pic>
        <p:sp>
          <p:nvSpPr>
            <p:cNvPr id="98" name="矩形: 圓角 97">
              <a:extLst>
                <a:ext uri="{FF2B5EF4-FFF2-40B4-BE49-F238E27FC236}">
                  <a16:creationId xmlns:a16="http://schemas.microsoft.com/office/drawing/2014/main" id="{28138864-A959-43A0-8806-B0CA42895030}"/>
                </a:ext>
              </a:extLst>
            </p:cNvPr>
            <p:cNvSpPr/>
            <p:nvPr/>
          </p:nvSpPr>
          <p:spPr>
            <a:xfrm>
              <a:off x="1077494" y="3023902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97" name="圖片 96">
              <a:extLst>
                <a:ext uri="{FF2B5EF4-FFF2-40B4-BE49-F238E27FC236}">
                  <a16:creationId xmlns:a16="http://schemas.microsoft.com/office/drawing/2014/main" id="{4E080958-BF1E-4716-9D5D-40B7624A4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149494" y="3109102"/>
              <a:ext cx="2088000" cy="729600"/>
            </a:xfrm>
            <a:prstGeom prst="rect">
              <a:avLst/>
            </a:prstGeom>
          </p:spPr>
        </p:pic>
        <p:sp>
          <p:nvSpPr>
            <p:cNvPr id="103" name="矩形: 圓角 102">
              <a:extLst>
                <a:ext uri="{FF2B5EF4-FFF2-40B4-BE49-F238E27FC236}">
                  <a16:creationId xmlns:a16="http://schemas.microsoft.com/office/drawing/2014/main" id="{F16B9EB7-4BFC-4744-8492-B26573AA97D7}"/>
                </a:ext>
              </a:extLst>
            </p:cNvPr>
            <p:cNvSpPr/>
            <p:nvPr/>
          </p:nvSpPr>
          <p:spPr>
            <a:xfrm>
              <a:off x="1073809" y="5438001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104" name="圖形 103">
              <a:extLst>
                <a:ext uri="{FF2B5EF4-FFF2-40B4-BE49-F238E27FC236}">
                  <a16:creationId xmlns:a16="http://schemas.microsoft.com/office/drawing/2014/main" id="{64AAB2AD-EF5E-4474-9570-8A1CDD768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145809" y="5703293"/>
              <a:ext cx="2088000" cy="369416"/>
            </a:xfrm>
            <a:prstGeom prst="rect">
              <a:avLst/>
            </a:prstGeom>
          </p:spPr>
        </p:pic>
        <p:sp>
          <p:nvSpPr>
            <p:cNvPr id="110" name="矩形: 圓角 109">
              <a:extLst>
                <a:ext uri="{FF2B5EF4-FFF2-40B4-BE49-F238E27FC236}">
                  <a16:creationId xmlns:a16="http://schemas.microsoft.com/office/drawing/2014/main" id="{2ACAA33B-B8C3-4FB1-B259-61C2A6F3BFA6}"/>
                </a:ext>
              </a:extLst>
            </p:cNvPr>
            <p:cNvSpPr/>
            <p:nvPr/>
          </p:nvSpPr>
          <p:spPr>
            <a:xfrm>
              <a:off x="8897431" y="5438001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109" name="圖片 108">
              <a:extLst>
                <a:ext uri="{FF2B5EF4-FFF2-40B4-BE49-F238E27FC236}">
                  <a16:creationId xmlns:a16="http://schemas.microsoft.com/office/drawing/2014/main" id="{C793E45A-D2BB-445E-B625-BA13FA7C8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9101026" y="5492001"/>
              <a:ext cx="1824810" cy="792000"/>
            </a:xfrm>
            <a:prstGeom prst="rect">
              <a:avLst/>
            </a:prstGeom>
          </p:spPr>
        </p:pic>
      </p:grpSp>
      <p:sp>
        <p:nvSpPr>
          <p:cNvPr id="113" name="Text Box 9">
            <a:extLst>
              <a:ext uri="{FF2B5EF4-FFF2-40B4-BE49-F238E27FC236}">
                <a16:creationId xmlns:a16="http://schemas.microsoft.com/office/drawing/2014/main" id="{23D5180B-00AE-42C8-B089-9D3CCA61D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494" y="1147207"/>
            <a:ext cx="287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zh-TW" sz="2000" dirty="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  <a:sym typeface="Comic Sans MS" panose="030F0702030302020204" pitchFamily="66" charset="0"/>
              </a:rPr>
              <a:t>  End Customer :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E2CCEFE-FD4F-4C6B-A4DF-7AAA913CD1D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56964" y="3083002"/>
            <a:ext cx="1303501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25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017516D2-89D8-40AE-B72F-BE8180E99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494" y="1147207"/>
            <a:ext cx="2878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zh-TW" sz="2000" dirty="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  <a:sym typeface="Comic Sans MS" panose="030F0702030302020204" pitchFamily="66" charset="0"/>
              </a:rPr>
              <a:t>OEM &amp; OBM Partner:</a:t>
            </a:r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390A6440-05C0-4C9E-85C0-A4122FF28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127" y="332656"/>
            <a:ext cx="37898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rPr>
              <a:t>Main Customers </a:t>
            </a: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主要客戶群</a:t>
            </a:r>
            <a:endParaRPr lang="zh-TW" altLang="en-US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A4AE7396-642F-427A-88B1-E665204CCB31}"/>
              </a:ext>
            </a:extLst>
          </p:cNvPr>
          <p:cNvGrpSpPr/>
          <p:nvPr/>
        </p:nvGrpSpPr>
        <p:grpSpPr>
          <a:xfrm>
            <a:off x="1071089" y="1818082"/>
            <a:ext cx="10063883" cy="4519922"/>
            <a:chOff x="1071089" y="1818082"/>
            <a:chExt cx="10063883" cy="4519922"/>
          </a:xfrm>
        </p:grpSpPr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AC843657-B3C7-4DB7-87E1-C242C7BAFF63}"/>
                </a:ext>
              </a:extLst>
            </p:cNvPr>
            <p:cNvSpPr/>
            <p:nvPr/>
          </p:nvSpPr>
          <p:spPr>
            <a:xfrm>
              <a:off x="6296291" y="1819977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3090266B-D5E0-4CDD-866F-BC2BE0307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32291" y="1994064"/>
              <a:ext cx="2160000" cy="551825"/>
            </a:xfrm>
            <a:prstGeom prst="rect">
              <a:avLst/>
            </a:prstGeom>
          </p:spPr>
        </p:pic>
        <p:sp>
          <p:nvSpPr>
            <p:cNvPr id="17" name="矩形: 圓角 16">
              <a:extLst>
                <a:ext uri="{FF2B5EF4-FFF2-40B4-BE49-F238E27FC236}">
                  <a16:creationId xmlns:a16="http://schemas.microsoft.com/office/drawing/2014/main" id="{E0C7D6C0-B584-468D-BDEF-C129054C9F83}"/>
                </a:ext>
              </a:extLst>
            </p:cNvPr>
            <p:cNvSpPr/>
            <p:nvPr/>
          </p:nvSpPr>
          <p:spPr>
            <a:xfrm>
              <a:off x="1071089" y="1818331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76872B3E-D931-4EC1-B5ED-A7FF5AF82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3089" y="1981743"/>
              <a:ext cx="2088000" cy="573176"/>
            </a:xfrm>
            <a:prstGeom prst="rect">
              <a:avLst/>
            </a:prstGeom>
          </p:spPr>
        </p:pic>
        <p:sp>
          <p:nvSpPr>
            <p:cNvPr id="37" name="矩形: 圓角 36">
              <a:extLst>
                <a:ext uri="{FF2B5EF4-FFF2-40B4-BE49-F238E27FC236}">
                  <a16:creationId xmlns:a16="http://schemas.microsoft.com/office/drawing/2014/main" id="{DDF4AE82-2633-4FF5-A05C-E4116C65AFE5}"/>
                </a:ext>
              </a:extLst>
            </p:cNvPr>
            <p:cNvSpPr/>
            <p:nvPr/>
          </p:nvSpPr>
          <p:spPr>
            <a:xfrm>
              <a:off x="3677770" y="1825053"/>
              <a:ext cx="2232000" cy="900000"/>
            </a:xfrm>
            <a:prstGeom prst="roundRect">
              <a:avLst/>
            </a:prstGeom>
            <a:solidFill>
              <a:srgbClr val="0C5DA7"/>
            </a:solidFill>
            <a:ln>
              <a:solidFill>
                <a:srgbClr val="0C5DA7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28" name="圖形 27">
              <a:extLst>
                <a:ext uri="{FF2B5EF4-FFF2-40B4-BE49-F238E27FC236}">
                  <a16:creationId xmlns:a16="http://schemas.microsoft.com/office/drawing/2014/main" id="{919ACA65-C909-400D-9FC5-CA4EC7337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49770" y="2031938"/>
              <a:ext cx="2088000" cy="472285"/>
            </a:xfrm>
            <a:prstGeom prst="rect">
              <a:avLst/>
            </a:prstGeom>
          </p:spPr>
        </p:pic>
        <p:sp>
          <p:nvSpPr>
            <p:cNvPr id="45" name="矩形: 圓角 44">
              <a:extLst>
                <a:ext uri="{FF2B5EF4-FFF2-40B4-BE49-F238E27FC236}">
                  <a16:creationId xmlns:a16="http://schemas.microsoft.com/office/drawing/2014/main" id="{C5F5D3BF-B9D4-44C4-9297-B33C55B02F7F}"/>
                </a:ext>
              </a:extLst>
            </p:cNvPr>
            <p:cNvSpPr/>
            <p:nvPr/>
          </p:nvSpPr>
          <p:spPr>
            <a:xfrm>
              <a:off x="8902972" y="1818082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74A195A7-B24B-4540-ABC0-59E84C320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74783" y="2080661"/>
              <a:ext cx="2088000" cy="374840"/>
            </a:xfrm>
            <a:prstGeom prst="rect">
              <a:avLst/>
            </a:prstGeom>
          </p:spPr>
        </p:pic>
        <p:sp>
          <p:nvSpPr>
            <p:cNvPr id="49" name="矩形: 圓角 48">
              <a:extLst>
                <a:ext uri="{FF2B5EF4-FFF2-40B4-BE49-F238E27FC236}">
                  <a16:creationId xmlns:a16="http://schemas.microsoft.com/office/drawing/2014/main" id="{7EB2CD3E-521D-4333-B1C7-DDC9548A68F3}"/>
                </a:ext>
              </a:extLst>
            </p:cNvPr>
            <p:cNvSpPr/>
            <p:nvPr/>
          </p:nvSpPr>
          <p:spPr>
            <a:xfrm>
              <a:off x="1081318" y="4232182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48" name="圖片 47">
              <a:extLst>
                <a:ext uri="{FF2B5EF4-FFF2-40B4-BE49-F238E27FC236}">
                  <a16:creationId xmlns:a16="http://schemas.microsoft.com/office/drawing/2014/main" id="{661B0938-9617-4B3E-B08B-3066B770C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1318" y="4358921"/>
              <a:ext cx="2052000" cy="646521"/>
            </a:xfrm>
            <a:prstGeom prst="rect">
              <a:avLst/>
            </a:prstGeom>
          </p:spPr>
        </p:pic>
        <p:sp>
          <p:nvSpPr>
            <p:cNvPr id="53" name="矩形: 圓角 52">
              <a:extLst>
                <a:ext uri="{FF2B5EF4-FFF2-40B4-BE49-F238E27FC236}">
                  <a16:creationId xmlns:a16="http://schemas.microsoft.com/office/drawing/2014/main" id="{0F926E32-97AA-4BDB-8F93-853812BDD97C}"/>
                </a:ext>
              </a:extLst>
            </p:cNvPr>
            <p:cNvSpPr/>
            <p:nvPr/>
          </p:nvSpPr>
          <p:spPr>
            <a:xfrm>
              <a:off x="1081318" y="3026361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52" name="圖片 51">
              <a:extLst>
                <a:ext uri="{FF2B5EF4-FFF2-40B4-BE49-F238E27FC236}">
                  <a16:creationId xmlns:a16="http://schemas.microsoft.com/office/drawing/2014/main" id="{2659AD26-B039-4D91-B978-15F2D9E78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17318" y="3249561"/>
              <a:ext cx="2160000" cy="453600"/>
            </a:xfrm>
            <a:prstGeom prst="rect">
              <a:avLst/>
            </a:prstGeom>
          </p:spPr>
        </p:pic>
        <p:sp>
          <p:nvSpPr>
            <p:cNvPr id="57" name="矩形: 圓角 56">
              <a:extLst>
                <a:ext uri="{FF2B5EF4-FFF2-40B4-BE49-F238E27FC236}">
                  <a16:creationId xmlns:a16="http://schemas.microsoft.com/office/drawing/2014/main" id="{9B99F6E6-9619-4AF2-B5FD-499F37DD6215}"/>
                </a:ext>
              </a:extLst>
            </p:cNvPr>
            <p:cNvSpPr/>
            <p:nvPr/>
          </p:nvSpPr>
          <p:spPr>
            <a:xfrm>
              <a:off x="6296291" y="4231288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56" name="圖片 55">
              <a:extLst>
                <a:ext uri="{FF2B5EF4-FFF2-40B4-BE49-F238E27FC236}">
                  <a16:creationId xmlns:a16="http://schemas.microsoft.com/office/drawing/2014/main" id="{4177019F-189E-489B-A7BC-AD130A23E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04019" y="4249288"/>
              <a:ext cx="2052624" cy="864000"/>
            </a:xfrm>
            <a:prstGeom prst="rect">
              <a:avLst/>
            </a:prstGeom>
          </p:spPr>
        </p:pic>
        <p:sp>
          <p:nvSpPr>
            <p:cNvPr id="65" name="矩形: 圓角 64">
              <a:extLst>
                <a:ext uri="{FF2B5EF4-FFF2-40B4-BE49-F238E27FC236}">
                  <a16:creationId xmlns:a16="http://schemas.microsoft.com/office/drawing/2014/main" id="{C3BF6EF5-2EBF-4524-8B09-239DA41D44CE}"/>
                </a:ext>
              </a:extLst>
            </p:cNvPr>
            <p:cNvSpPr/>
            <p:nvPr/>
          </p:nvSpPr>
          <p:spPr>
            <a:xfrm>
              <a:off x="1077742" y="5438003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F66B9941-0CC3-4567-9918-2D276E4C22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4357" t="18612" r="13412" b="13541"/>
            <a:stretch/>
          </p:blipFill>
          <p:spPr>
            <a:xfrm>
              <a:off x="1269876" y="5500580"/>
              <a:ext cx="1872208" cy="837424"/>
            </a:xfrm>
            <a:prstGeom prst="rect">
              <a:avLst/>
            </a:prstGeom>
          </p:spPr>
        </p:pic>
        <p:sp>
          <p:nvSpPr>
            <p:cNvPr id="74" name="矩形: 圓角 73">
              <a:extLst>
                <a:ext uri="{FF2B5EF4-FFF2-40B4-BE49-F238E27FC236}">
                  <a16:creationId xmlns:a16="http://schemas.microsoft.com/office/drawing/2014/main" id="{EBC3FF38-C54C-460A-96F7-7868E1962182}"/>
                </a:ext>
              </a:extLst>
            </p:cNvPr>
            <p:cNvSpPr/>
            <p:nvPr/>
          </p:nvSpPr>
          <p:spPr>
            <a:xfrm>
              <a:off x="3689610" y="5438003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73" name="圖片 72">
              <a:extLst>
                <a:ext uri="{FF2B5EF4-FFF2-40B4-BE49-F238E27FC236}">
                  <a16:creationId xmlns:a16="http://schemas.microsoft.com/office/drawing/2014/main" id="{22B87D25-D200-4B61-95FB-03FCF9BE3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761272" y="5718974"/>
              <a:ext cx="2088000" cy="338057"/>
            </a:xfrm>
            <a:prstGeom prst="rect">
              <a:avLst/>
            </a:prstGeom>
          </p:spPr>
        </p:pic>
        <p:sp>
          <p:nvSpPr>
            <p:cNvPr id="78" name="矩形: 圓角 77">
              <a:extLst>
                <a:ext uri="{FF2B5EF4-FFF2-40B4-BE49-F238E27FC236}">
                  <a16:creationId xmlns:a16="http://schemas.microsoft.com/office/drawing/2014/main" id="{992F132E-D784-4579-A410-EA551164D864}"/>
                </a:ext>
              </a:extLst>
            </p:cNvPr>
            <p:cNvSpPr/>
            <p:nvPr/>
          </p:nvSpPr>
          <p:spPr>
            <a:xfrm>
              <a:off x="3689272" y="3026361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77" name="圖片 76">
              <a:extLst>
                <a:ext uri="{FF2B5EF4-FFF2-40B4-BE49-F238E27FC236}">
                  <a16:creationId xmlns:a16="http://schemas.microsoft.com/office/drawing/2014/main" id="{5C2A0B21-1D0B-480F-8C26-B40C9924C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25272" y="3156908"/>
              <a:ext cx="2160000" cy="638905"/>
            </a:xfrm>
            <a:prstGeom prst="rect">
              <a:avLst/>
            </a:prstGeom>
          </p:spPr>
        </p:pic>
        <p:sp>
          <p:nvSpPr>
            <p:cNvPr id="84" name="矩形: 圓角 83">
              <a:extLst>
                <a:ext uri="{FF2B5EF4-FFF2-40B4-BE49-F238E27FC236}">
                  <a16:creationId xmlns:a16="http://schemas.microsoft.com/office/drawing/2014/main" id="{A15D5C9D-ED7E-431B-8510-3B20934E18DB}"/>
                </a:ext>
              </a:extLst>
            </p:cNvPr>
            <p:cNvSpPr/>
            <p:nvPr/>
          </p:nvSpPr>
          <p:spPr>
            <a:xfrm>
              <a:off x="6301478" y="5436216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83" name="圖片 82">
              <a:extLst>
                <a:ext uri="{FF2B5EF4-FFF2-40B4-BE49-F238E27FC236}">
                  <a16:creationId xmlns:a16="http://schemas.microsoft.com/office/drawing/2014/main" id="{AB996EA9-9468-4EC9-9855-16C13DB721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5178" t="18940" r="11429" b="18940"/>
            <a:stretch/>
          </p:blipFill>
          <p:spPr>
            <a:xfrm>
              <a:off x="6366721" y="5598184"/>
              <a:ext cx="2101514" cy="576064"/>
            </a:xfrm>
            <a:prstGeom prst="rect">
              <a:avLst/>
            </a:prstGeom>
          </p:spPr>
        </p:pic>
        <p:sp>
          <p:nvSpPr>
            <p:cNvPr id="90" name="矩形: 圓角 89">
              <a:extLst>
                <a:ext uri="{FF2B5EF4-FFF2-40B4-BE49-F238E27FC236}">
                  <a16:creationId xmlns:a16="http://schemas.microsoft.com/office/drawing/2014/main" id="{6AC41821-522B-4B69-A85D-2F0C0A6069ED}"/>
                </a:ext>
              </a:extLst>
            </p:cNvPr>
            <p:cNvSpPr/>
            <p:nvPr/>
          </p:nvSpPr>
          <p:spPr>
            <a:xfrm>
              <a:off x="3689610" y="4232182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89" name="圖片 88">
              <a:extLst>
                <a:ext uri="{FF2B5EF4-FFF2-40B4-BE49-F238E27FC236}">
                  <a16:creationId xmlns:a16="http://schemas.microsoft.com/office/drawing/2014/main" id="{3F0B4383-8596-49B2-B421-25EEEBD208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4905" r="4615"/>
            <a:stretch/>
          </p:blipFill>
          <p:spPr>
            <a:xfrm>
              <a:off x="3746996" y="4370201"/>
              <a:ext cx="2117228" cy="623962"/>
            </a:xfrm>
            <a:prstGeom prst="rect">
              <a:avLst/>
            </a:prstGeom>
          </p:spPr>
        </p:pic>
        <p:sp>
          <p:nvSpPr>
            <p:cNvPr id="96" name="矩形: 圓角 95">
              <a:extLst>
                <a:ext uri="{FF2B5EF4-FFF2-40B4-BE49-F238E27FC236}">
                  <a16:creationId xmlns:a16="http://schemas.microsoft.com/office/drawing/2014/main" id="{AFBC8D79-9C90-446D-A2DE-7023CF755320}"/>
                </a:ext>
              </a:extLst>
            </p:cNvPr>
            <p:cNvSpPr/>
            <p:nvPr/>
          </p:nvSpPr>
          <p:spPr>
            <a:xfrm>
              <a:off x="8900664" y="4236656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95" name="圖片 94">
              <a:extLst>
                <a:ext uri="{FF2B5EF4-FFF2-40B4-BE49-F238E27FC236}">
                  <a16:creationId xmlns:a16="http://schemas.microsoft.com/office/drawing/2014/main" id="{791F954E-727E-4F20-AA8A-DA28C1C3C6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14100" t="29819" r="12793" b="27745"/>
            <a:stretch/>
          </p:blipFill>
          <p:spPr>
            <a:xfrm>
              <a:off x="8936664" y="4399999"/>
              <a:ext cx="2160000" cy="626914"/>
            </a:xfrm>
            <a:prstGeom prst="rect">
              <a:avLst/>
            </a:prstGeom>
          </p:spPr>
        </p:pic>
        <p:sp>
          <p:nvSpPr>
            <p:cNvPr id="100" name="矩形: 圓角 99">
              <a:extLst>
                <a:ext uri="{FF2B5EF4-FFF2-40B4-BE49-F238E27FC236}">
                  <a16:creationId xmlns:a16="http://schemas.microsoft.com/office/drawing/2014/main" id="{FB27C17B-EC44-47A7-8703-9DA68D22C1D8}"/>
                </a:ext>
              </a:extLst>
            </p:cNvPr>
            <p:cNvSpPr/>
            <p:nvPr/>
          </p:nvSpPr>
          <p:spPr>
            <a:xfrm>
              <a:off x="8900544" y="5436216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dirty="0"/>
            </a:p>
          </p:txBody>
        </p:sp>
        <p:pic>
          <p:nvPicPr>
            <p:cNvPr id="99" name="圖片 98">
              <a:extLst>
                <a:ext uri="{FF2B5EF4-FFF2-40B4-BE49-F238E27FC236}">
                  <a16:creationId xmlns:a16="http://schemas.microsoft.com/office/drawing/2014/main" id="{A9809F26-A18C-4A8A-A99E-E4DFAA1B9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2937" t="29631" r="2433" b="29840"/>
            <a:stretch/>
          </p:blipFill>
          <p:spPr>
            <a:xfrm>
              <a:off x="9049906" y="5472216"/>
              <a:ext cx="1933275" cy="828000"/>
            </a:xfrm>
            <a:prstGeom prst="rect">
              <a:avLst/>
            </a:prstGeom>
          </p:spPr>
        </p:pic>
        <p:sp>
          <p:nvSpPr>
            <p:cNvPr id="112" name="矩形: 圓角 111">
              <a:extLst>
                <a:ext uri="{FF2B5EF4-FFF2-40B4-BE49-F238E27FC236}">
                  <a16:creationId xmlns:a16="http://schemas.microsoft.com/office/drawing/2014/main" id="{CD4140C9-151D-4DB6-9982-AABC3F01C575}"/>
                </a:ext>
              </a:extLst>
            </p:cNvPr>
            <p:cNvSpPr/>
            <p:nvPr/>
          </p:nvSpPr>
          <p:spPr>
            <a:xfrm>
              <a:off x="6296291" y="3026360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111" name="圖片 110">
              <a:extLst>
                <a:ext uri="{FF2B5EF4-FFF2-40B4-BE49-F238E27FC236}">
                  <a16:creationId xmlns:a16="http://schemas.microsoft.com/office/drawing/2014/main" id="{83A30F25-AE59-45F1-A84B-7E582FF51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368291" y="3341315"/>
              <a:ext cx="2088000" cy="270090"/>
            </a:xfrm>
            <a:prstGeom prst="rect">
              <a:avLst/>
            </a:prstGeom>
          </p:spPr>
        </p:pic>
        <p:sp>
          <p:nvSpPr>
            <p:cNvPr id="116" name="矩形: 圓角 115">
              <a:extLst>
                <a:ext uri="{FF2B5EF4-FFF2-40B4-BE49-F238E27FC236}">
                  <a16:creationId xmlns:a16="http://schemas.microsoft.com/office/drawing/2014/main" id="{01237BAA-070E-4121-9B72-0B2B63C0F08E}"/>
                </a:ext>
              </a:extLst>
            </p:cNvPr>
            <p:cNvSpPr/>
            <p:nvPr/>
          </p:nvSpPr>
          <p:spPr>
            <a:xfrm>
              <a:off x="8900544" y="3026500"/>
              <a:ext cx="2232000" cy="90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115" name="圖片 114">
              <a:extLst>
                <a:ext uri="{FF2B5EF4-FFF2-40B4-BE49-F238E27FC236}">
                  <a16:creationId xmlns:a16="http://schemas.microsoft.com/office/drawing/2014/main" id="{B777815D-1E9A-4BC9-85E7-46720346A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450830" y="3080500"/>
              <a:ext cx="1131427" cy="79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3879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364677-6283-4BEE-BCC3-F666BF8A30B7}"/>
              </a:ext>
            </a:extLst>
          </p:cNvPr>
          <p:cNvSpPr txBox="1">
            <a:spLocks/>
          </p:cNvSpPr>
          <p:nvPr/>
        </p:nvSpPr>
        <p:spPr>
          <a:xfrm>
            <a:off x="3545849" y="360070"/>
            <a:ext cx="45432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/>
              <a:t>Technology Roadmap </a:t>
            </a:r>
            <a:r>
              <a:rPr lang="en-US" altLang="zh-TW" dirty="0"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技術路線圖</a:t>
            </a:r>
            <a:endParaRPr lang="zh-TW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2">
            <a:extLst>
              <a:ext uri="{FF2B5EF4-FFF2-40B4-BE49-F238E27FC236}">
                <a16:creationId xmlns:a16="http://schemas.microsoft.com/office/drawing/2014/main" id="{ED2FBF43-6CA9-4BAA-88BE-895403F44D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9721" y="3378962"/>
            <a:ext cx="4430" cy="692993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kumimoji="0" lang="zh-TW" altLang="en-US" sz="1800" kern="0" dirty="0">
              <a:solidFill>
                <a:srgbClr val="002060"/>
              </a:solidFill>
            </a:endParaRP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73E589FE-1CF4-4CFC-95A4-64E7829455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1847" y="2242521"/>
            <a:ext cx="0" cy="610327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kumimoji="0" lang="zh-TW" altLang="en-US" sz="1800" kern="0">
              <a:solidFill>
                <a:srgbClr val="002060"/>
              </a:solidFill>
            </a:endParaRP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451480B1-1409-4D50-9C90-F2CD38ABE1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8601" y="2808490"/>
            <a:ext cx="1288" cy="7200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kumimoji="0" lang="zh-TW" altLang="en-US" sz="1800" kern="0" dirty="0">
              <a:solidFill>
                <a:srgbClr val="002060"/>
              </a:solidFill>
            </a:endParaRP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F047BF1A-D6AB-4B05-A9C3-76AD057539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403" y="4078206"/>
            <a:ext cx="0" cy="61208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kumimoji="0" lang="zh-TW" altLang="en-US" sz="1800" kern="0">
              <a:solidFill>
                <a:srgbClr val="002060"/>
              </a:solidFill>
            </a:endParaRPr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590052A6-07AD-4D46-B703-8B04232DC4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3954" y="6165304"/>
            <a:ext cx="11782419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kumimoji="0" lang="zh-TW" altLang="en-US" sz="1800" kern="0">
              <a:solidFill>
                <a:srgbClr val="002060"/>
              </a:solidFill>
            </a:endParaRPr>
          </a:p>
        </p:txBody>
      </p:sp>
      <p:sp>
        <p:nvSpPr>
          <p:cNvPr id="10" name="Oval 10">
            <a:extLst>
              <a:ext uri="{FF2B5EF4-FFF2-40B4-BE49-F238E27FC236}">
                <a16:creationId xmlns:a16="http://schemas.microsoft.com/office/drawing/2014/main" id="{B483BC0E-231E-44AD-8D90-FD6EA38C0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770" y="3841721"/>
            <a:ext cx="425266" cy="253277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kumimoji="0" lang="zh-CN" altLang="en-US" sz="1800" kern="0" dirty="0">
              <a:solidFill>
                <a:srgbClr val="002060"/>
              </a:solidFill>
              <a:ea typeface="宋体" panose="02010600030101010101" pitchFamily="2" charset="-122"/>
            </a:endParaRPr>
          </a:p>
        </p:txBody>
      </p:sp>
      <p:sp>
        <p:nvSpPr>
          <p:cNvPr id="11" name="Oval 12">
            <a:extLst>
              <a:ext uri="{FF2B5EF4-FFF2-40B4-BE49-F238E27FC236}">
                <a16:creationId xmlns:a16="http://schemas.microsoft.com/office/drawing/2014/main" id="{325AB48A-B247-4CB4-A379-5E166A895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9214" y="2085940"/>
            <a:ext cx="425266" cy="253277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kumimoji="0" lang="zh-CN" altLang="en-US" sz="1800" kern="0">
              <a:solidFill>
                <a:srgbClr val="002060"/>
              </a:solidFill>
              <a:ea typeface="宋体" panose="02010600030101010101" pitchFamily="2" charset="-122"/>
            </a:endParaRPr>
          </a:p>
        </p:txBody>
      </p:sp>
      <p:sp>
        <p:nvSpPr>
          <p:cNvPr id="12" name="Oval 13">
            <a:extLst>
              <a:ext uri="{FF2B5EF4-FFF2-40B4-BE49-F238E27FC236}">
                <a16:creationId xmlns:a16="http://schemas.microsoft.com/office/drawing/2014/main" id="{A7B286EE-5FE4-4F5A-A257-45170B1AF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8034" y="3507226"/>
            <a:ext cx="425266" cy="253277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kumimoji="0" lang="zh-CN" altLang="en-US" sz="1800" kern="0">
              <a:solidFill>
                <a:srgbClr val="002060"/>
              </a:solidFill>
              <a:ea typeface="宋体" panose="02010600030101010101" pitchFamily="2" charset="-122"/>
            </a:endParaRPr>
          </a:p>
        </p:txBody>
      </p:sp>
      <p:sp>
        <p:nvSpPr>
          <p:cNvPr id="19" name="Text Box 29">
            <a:extLst>
              <a:ext uri="{FF2B5EF4-FFF2-40B4-BE49-F238E27FC236}">
                <a16:creationId xmlns:a16="http://schemas.microsoft.com/office/drawing/2014/main" id="{98AEB1E4-AF94-4056-BEAC-4E1801D94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84" y="1862077"/>
            <a:ext cx="1849038" cy="1892827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第一個帶齒橡膠輪（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113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道細齒紋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kumimoji="0" lang="zh-TW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且外觀無合模線</a:t>
            </a:r>
            <a:r>
              <a:rPr kumimoji="0" lang="zh-TW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en-US" altLang="zh-TW" sz="1300" kern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專業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Xbox360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矽膠按鍵的斜壁設計理論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角度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厚度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；超過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年的數據驗證經驗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荷重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曲線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壽命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；依客戶規格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T0~T-final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不超過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次。</a:t>
            </a:r>
          </a:p>
        </p:txBody>
      </p:sp>
      <p:sp>
        <p:nvSpPr>
          <p:cNvPr id="20" name="Text Box 37">
            <a:extLst>
              <a:ext uri="{FF2B5EF4-FFF2-40B4-BE49-F238E27FC236}">
                <a16:creationId xmlns:a16="http://schemas.microsoft.com/office/drawing/2014/main" id="{65AE4CCC-8B4A-4586-9CD3-12E80C718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4335" y="3835349"/>
            <a:ext cx="1821944" cy="1692771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突破矽膠原料成型溫度限制，研製低溫成型原料的黃金配比，將成型溫度，包膠溫度從下限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120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130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度成功降低至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zh-TW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新細明體" panose="02020500000000000000" pitchFamily="18" charset="-120"/>
              </a:rPr>
              <a:t>，能夠避免塑膠件因高溫而變形</a:t>
            </a:r>
            <a:r>
              <a:rPr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en-US" altLang="zh-CN" sz="1300" kern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1">
            <a:extLst>
              <a:ext uri="{FF2B5EF4-FFF2-40B4-BE49-F238E27FC236}">
                <a16:creationId xmlns:a16="http://schemas.microsoft.com/office/drawing/2014/main" id="{41F96890-508D-4B3E-ACDE-7F440A643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1964" y="1556113"/>
            <a:ext cx="1414847" cy="1492716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與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KYE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專案一起測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webcam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矽膠材料，測試不同材質</a:t>
            </a:r>
            <a:r>
              <a:rPr kumimoji="0" lang="zh-TW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彎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折性能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TW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彎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折壽命，驗證歷時</a:t>
            </a:r>
            <a:r>
              <a:rPr kumimoji="0" lang="en-US" altLang="zh-CN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個月，成功研發投</a:t>
            </a:r>
            <a:r>
              <a:rPr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產。</a:t>
            </a:r>
            <a:endParaRPr kumimoji="0" lang="zh-CN" altLang="en-US" sz="1300" kern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F4D03D08-94D1-43E3-A847-D47F04E4B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326" y="2356900"/>
            <a:ext cx="1395126" cy="43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4">
            <a:extLst>
              <a:ext uri="{FF2B5EF4-FFF2-40B4-BE49-F238E27FC236}">
                <a16:creationId xmlns:a16="http://schemas.microsoft.com/office/drawing/2014/main" id="{432F0810-1321-43B5-AD7A-D8BE1E53C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89" y="1815662"/>
            <a:ext cx="1396800" cy="540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图片 8">
            <a:extLst>
              <a:ext uri="{FF2B5EF4-FFF2-40B4-BE49-F238E27FC236}">
                <a16:creationId xmlns:a16="http://schemas.microsoft.com/office/drawing/2014/main" id="{171F3597-A827-4107-9E54-F23C7DE2C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t="36350" r="20601" b="21650"/>
          <a:stretch/>
        </p:blipFill>
        <p:spPr bwMode="auto">
          <a:xfrm flipH="1">
            <a:off x="74101" y="4582229"/>
            <a:ext cx="1031808" cy="697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Oval 12">
            <a:extLst>
              <a:ext uri="{FF2B5EF4-FFF2-40B4-BE49-F238E27FC236}">
                <a16:creationId xmlns:a16="http://schemas.microsoft.com/office/drawing/2014/main" id="{803C1FA7-BFF6-4A02-84BF-920065D0C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7088" y="3140967"/>
            <a:ext cx="425266" cy="253277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kumimoji="0" lang="zh-CN" altLang="en-US" sz="1800" kern="0">
              <a:solidFill>
                <a:srgbClr val="002060"/>
              </a:solidFill>
              <a:ea typeface="宋体" panose="02010600030101010101" pitchFamily="2" charset="-122"/>
            </a:endParaRPr>
          </a:p>
        </p:txBody>
      </p:sp>
      <p:pic>
        <p:nvPicPr>
          <p:cNvPr id="26" name="Picture 18" descr="圖片 017">
            <a:extLst>
              <a:ext uri="{FF2B5EF4-FFF2-40B4-BE49-F238E27FC236}">
                <a16:creationId xmlns:a16="http://schemas.microsoft.com/office/drawing/2014/main" id="{396DAFE6-59A1-4A37-9814-3DB7BEA31D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/>
          <a:srcRect r="3769"/>
          <a:stretch/>
        </p:blipFill>
        <p:spPr bwMode="auto">
          <a:xfrm>
            <a:off x="2832768" y="4077761"/>
            <a:ext cx="603060" cy="60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Picture 16">
            <a:extLst>
              <a:ext uri="{FF2B5EF4-FFF2-40B4-BE49-F238E27FC236}">
                <a16:creationId xmlns:a16="http://schemas.microsoft.com/office/drawing/2014/main" id="{E57BD684-3E47-4212-9F15-63E96AC40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33972" y="4082769"/>
            <a:ext cx="700760" cy="607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70A46DD5-2895-4E34-BCC8-C67AC7626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2" t="30833" r="20833" b="18333"/>
          <a:stretch>
            <a:fillRect/>
          </a:stretch>
        </p:blipFill>
        <p:spPr bwMode="auto">
          <a:xfrm>
            <a:off x="3564425" y="2852541"/>
            <a:ext cx="1078706" cy="47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矩形 36">
            <a:extLst>
              <a:ext uri="{FF2B5EF4-FFF2-40B4-BE49-F238E27FC236}">
                <a16:creationId xmlns:a16="http://schemas.microsoft.com/office/drawing/2014/main" id="{96C62750-CA7E-47B0-810B-C5D995BC4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4425" y="1313234"/>
            <a:ext cx="1078706" cy="716797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成功導入固態矽膠三</a:t>
            </a:r>
            <a:r>
              <a:rPr lang="zh-TW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色</a:t>
            </a:r>
            <a:r>
              <a:rPr lang="zh-CN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成型技術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3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0" name="Line 5">
            <a:extLst>
              <a:ext uri="{FF2B5EF4-FFF2-40B4-BE49-F238E27FC236}">
                <a16:creationId xmlns:a16="http://schemas.microsoft.com/office/drawing/2014/main" id="{902F3D89-B5D2-4952-A1F4-EA69678C9E8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501203" y="1382841"/>
            <a:ext cx="8496" cy="716797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kumimoji="0" lang="zh-TW" altLang="en-US" sz="1800" kern="0">
              <a:solidFill>
                <a:srgbClr val="002060"/>
              </a:solidFill>
            </a:endParaRPr>
          </a:p>
        </p:txBody>
      </p:sp>
      <p:sp>
        <p:nvSpPr>
          <p:cNvPr id="32" name="Oval 14">
            <a:extLst>
              <a:ext uri="{FF2B5EF4-FFF2-40B4-BE49-F238E27FC236}">
                <a16:creationId xmlns:a16="http://schemas.microsoft.com/office/drawing/2014/main" id="{9EA07479-B105-4D03-B479-9D8E1830C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253" y="2085939"/>
            <a:ext cx="425266" cy="253277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kumimoji="0" lang="zh-CN" altLang="en-US" sz="1800" kern="0">
              <a:solidFill>
                <a:srgbClr val="002060"/>
              </a:solidFill>
              <a:ea typeface="宋体" panose="02010600030101010101" pitchFamily="2" charset="-122"/>
            </a:endParaRPr>
          </a:p>
        </p:txBody>
      </p:sp>
      <p:sp>
        <p:nvSpPr>
          <p:cNvPr id="34" name="Text Box 37">
            <a:extLst>
              <a:ext uri="{FF2B5EF4-FFF2-40B4-BE49-F238E27FC236}">
                <a16:creationId xmlns:a16="http://schemas.microsoft.com/office/drawing/2014/main" id="{63C14642-BD35-4889-9F9A-153444B42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151" y="3064432"/>
            <a:ext cx="1193078" cy="716797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與客戶配合</a:t>
            </a:r>
            <a:r>
              <a:rPr lang="zh-CN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研發矽膠包布，應用於滑鼠墊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ahoma" panose="020B0604030504040204" pitchFamily="34" charset="0"/>
            </a:endParaRPr>
          </a:p>
        </p:txBody>
      </p:sp>
      <p:pic>
        <p:nvPicPr>
          <p:cNvPr id="35" name="图片 4">
            <a:extLst>
              <a:ext uri="{FF2B5EF4-FFF2-40B4-BE49-F238E27FC236}">
                <a16:creationId xmlns:a16="http://schemas.microsoft.com/office/drawing/2014/main" id="{879EDEFA-CA08-4122-89D9-10B396BDC9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668" y="1014768"/>
            <a:ext cx="1989070" cy="44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Box 37">
            <a:extLst>
              <a:ext uri="{FF2B5EF4-FFF2-40B4-BE49-F238E27FC236}">
                <a16:creationId xmlns:a16="http://schemas.microsoft.com/office/drawing/2014/main" id="{4CEBE1CA-7CEF-4E18-974F-0B7167009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8819" y="2431365"/>
            <a:ext cx="1498134" cy="892552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導入液態機，並成功開發出液態穿戴產品的生產工藝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0" name="Line 5">
            <a:extLst>
              <a:ext uri="{FF2B5EF4-FFF2-40B4-BE49-F238E27FC236}">
                <a16:creationId xmlns:a16="http://schemas.microsoft.com/office/drawing/2014/main" id="{E6254CC7-FA82-4F5C-BD27-FABE7F238AA3}"/>
              </a:ext>
            </a:extLst>
          </p:cNvPr>
          <p:cNvSpPr>
            <a:spLocks noChangeShapeType="1"/>
          </p:cNvSpPr>
          <p:nvPr/>
        </p:nvSpPr>
        <p:spPr bwMode="auto">
          <a:xfrm>
            <a:off x="9898717" y="2722432"/>
            <a:ext cx="6645" cy="830854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kumimoji="0" lang="zh-TW" altLang="en-US" sz="1800" kern="0" dirty="0">
              <a:solidFill>
                <a:srgbClr val="002060"/>
              </a:solidFill>
            </a:endParaRPr>
          </a:p>
        </p:txBody>
      </p:sp>
      <p:sp>
        <p:nvSpPr>
          <p:cNvPr id="41" name="Oval 14">
            <a:extLst>
              <a:ext uri="{FF2B5EF4-FFF2-40B4-BE49-F238E27FC236}">
                <a16:creationId xmlns:a16="http://schemas.microsoft.com/office/drawing/2014/main" id="{6863EDFE-6B58-4007-A2B3-6A4452D29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2730" y="3421010"/>
            <a:ext cx="425266" cy="253277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kumimoji="0" lang="zh-CN" altLang="en-US" sz="1800" kern="0">
              <a:solidFill>
                <a:srgbClr val="002060"/>
              </a:solidFill>
              <a:ea typeface="宋体" panose="02010600030101010101" pitchFamily="2" charset="-122"/>
            </a:endParaRPr>
          </a:p>
        </p:txBody>
      </p:sp>
      <p:sp>
        <p:nvSpPr>
          <p:cNvPr id="42" name="Text Box 37">
            <a:extLst>
              <a:ext uri="{FF2B5EF4-FFF2-40B4-BE49-F238E27FC236}">
                <a16:creationId xmlns:a16="http://schemas.microsoft.com/office/drawing/2014/main" id="{C2C3CD0C-7166-4FA8-9AF3-356134A0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2708" y="3780258"/>
            <a:ext cx="1498134" cy="1092607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突破精密</a:t>
            </a:r>
            <a:r>
              <a:rPr lang="en-US" altLang="zh-CN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O-ring</a:t>
            </a:r>
            <a:r>
              <a:rPr lang="zh-CN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以有微小雜件之開模設計，合模線及毛邊基本隱藏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3" name="Text Box 37">
            <a:extLst>
              <a:ext uri="{FF2B5EF4-FFF2-40B4-BE49-F238E27FC236}">
                <a16:creationId xmlns:a16="http://schemas.microsoft.com/office/drawing/2014/main" id="{A412E5D0-BA10-4516-9B99-51DC8AD70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6390" y="4950680"/>
            <a:ext cx="1498134" cy="692497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同步專注于高品質要求之外觀保護件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ahoma" panose="020B0604030504040204" pitchFamily="34" charset="0"/>
            </a:endParaRPr>
          </a:p>
        </p:txBody>
      </p:sp>
      <p:pic>
        <p:nvPicPr>
          <p:cNvPr id="37" name="Picture 3">
            <a:extLst>
              <a:ext uri="{FF2B5EF4-FFF2-40B4-BE49-F238E27FC236}">
                <a16:creationId xmlns:a16="http://schemas.microsoft.com/office/drawing/2014/main" id="{85B7B29D-310A-4059-AACC-27C9AB73E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983" y="4581128"/>
            <a:ext cx="945981" cy="69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3A658BD5-8623-4864-ABEF-FEB6E1A980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65017" y="1673249"/>
            <a:ext cx="1525139" cy="369527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154A2CDB-89F0-4107-83CA-DB1C107117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04698" y="2121310"/>
            <a:ext cx="1200013" cy="1001586"/>
          </a:xfrm>
          <a:prstGeom prst="rect">
            <a:avLst/>
          </a:prstGeom>
        </p:spPr>
      </p:pic>
      <p:sp>
        <p:nvSpPr>
          <p:cNvPr id="44" name="Line 5">
            <a:extLst>
              <a:ext uri="{FF2B5EF4-FFF2-40B4-BE49-F238E27FC236}">
                <a16:creationId xmlns:a16="http://schemas.microsoft.com/office/drawing/2014/main" id="{40052183-29C5-42CC-9B82-81BB8FC9DA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55805" y="2315808"/>
            <a:ext cx="13290" cy="54524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kumimoji="0" lang="zh-TW" altLang="en-US" sz="1800" kern="0">
              <a:solidFill>
                <a:srgbClr val="002060"/>
              </a:solidFill>
            </a:endParaRPr>
          </a:p>
        </p:txBody>
      </p:sp>
      <p:sp>
        <p:nvSpPr>
          <p:cNvPr id="45" name="Oval 14">
            <a:extLst>
              <a:ext uri="{FF2B5EF4-FFF2-40B4-BE49-F238E27FC236}">
                <a16:creationId xmlns:a16="http://schemas.microsoft.com/office/drawing/2014/main" id="{00B66521-41AA-4EDB-BF7A-C7092C94C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782" y="2847357"/>
            <a:ext cx="425266" cy="253277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kumimoji="0" lang="zh-CN" altLang="en-US" sz="1800" kern="0">
              <a:solidFill>
                <a:srgbClr val="002060"/>
              </a:solidFill>
              <a:ea typeface="宋体" panose="02010600030101010101" pitchFamily="2" charset="-122"/>
            </a:endParaRPr>
          </a:p>
        </p:txBody>
      </p:sp>
      <p:sp>
        <p:nvSpPr>
          <p:cNvPr id="46" name="Text Box 37">
            <a:extLst>
              <a:ext uri="{FF2B5EF4-FFF2-40B4-BE49-F238E27FC236}">
                <a16:creationId xmlns:a16="http://schemas.microsoft.com/office/drawing/2014/main" id="{45A34DD0-7A0C-4076-8CF7-B38C3E3EA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9760" y="3206605"/>
            <a:ext cx="1356736" cy="1292662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導入</a:t>
            </a:r>
            <a:r>
              <a:rPr lang="en-US" altLang="zh-TW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UV</a:t>
            </a:r>
            <a:r>
              <a:rPr lang="zh-TW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改質設備，增加矽膠表面滑度與防塵效果，應用於外觀保護、穿戴設備</a:t>
            </a:r>
            <a:r>
              <a:rPr lang="en-US" altLang="zh-TW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..</a:t>
            </a:r>
            <a:r>
              <a:rPr lang="zh-TW" altLang="en-US" sz="13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 pitchFamily="34" charset="0"/>
              </a:rPr>
              <a:t>等等上</a:t>
            </a:r>
            <a:r>
              <a:rPr kumimoji="0" lang="zh-CN" altLang="en-US" sz="13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7" name="Line 4">
            <a:extLst>
              <a:ext uri="{FF2B5EF4-FFF2-40B4-BE49-F238E27FC236}">
                <a16:creationId xmlns:a16="http://schemas.microsoft.com/office/drawing/2014/main" id="{C6A5B016-7D99-42A3-9511-EFF4056D59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6877" y="2070598"/>
            <a:ext cx="1288" cy="7200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kumimoji="0" lang="zh-TW" altLang="en-US" sz="1800" kern="0" dirty="0">
              <a:solidFill>
                <a:srgbClr val="002060"/>
              </a:solidFill>
            </a:endParaRPr>
          </a:p>
        </p:txBody>
      </p:sp>
      <p:sp>
        <p:nvSpPr>
          <p:cNvPr id="13" name="Oval 14">
            <a:extLst>
              <a:ext uri="{FF2B5EF4-FFF2-40B4-BE49-F238E27FC236}">
                <a16:creationId xmlns:a16="http://schemas.microsoft.com/office/drawing/2014/main" id="{713EB7E6-4D72-4903-AFF4-A2EF8E480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4715" y="2742025"/>
            <a:ext cx="425266" cy="253277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kumimoji="0" lang="zh-CN" altLang="en-US" sz="1800" kern="0">
              <a:solidFill>
                <a:srgbClr val="002060"/>
              </a:solidFill>
              <a:ea typeface="宋体" panose="02010600030101010101" pitchFamily="2" charset="-122"/>
            </a:endParaRPr>
          </a:p>
        </p:txBody>
      </p:sp>
      <p:pic>
        <p:nvPicPr>
          <p:cNvPr id="33" name="图片 3">
            <a:extLst>
              <a:ext uri="{FF2B5EF4-FFF2-40B4-BE49-F238E27FC236}">
                <a16:creationId xmlns:a16="http://schemas.microsoft.com/office/drawing/2014/main" id="{5140DC18-C15A-4C11-BA15-9319C4D10B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069" y="1627150"/>
            <a:ext cx="1439750" cy="4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22D0DEC2-3654-452C-8A3E-B7F0EF4C37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77344" y="628098"/>
            <a:ext cx="783502" cy="167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直接箭头连接符 98">
            <a:extLst>
              <a:ext uri="{FF2B5EF4-FFF2-40B4-BE49-F238E27FC236}">
                <a16:creationId xmlns:a16="http://schemas.microsoft.com/office/drawing/2014/main" id="{EB32D5E9-892F-49D6-B8F4-D2C1284D23B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163897" y="2005189"/>
            <a:ext cx="0" cy="627804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6" name="直接箭头连接符 98">
            <a:extLst>
              <a:ext uri="{FF2B5EF4-FFF2-40B4-BE49-F238E27FC236}">
                <a16:creationId xmlns:a16="http://schemas.microsoft.com/office/drawing/2014/main" id="{EB32D5E9-892F-49D6-B8F4-D2C1284D23B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163897" y="3040144"/>
            <a:ext cx="0" cy="627804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" name="直接箭头连接符 98">
            <a:extLst>
              <a:ext uri="{FF2B5EF4-FFF2-40B4-BE49-F238E27FC236}">
                <a16:creationId xmlns:a16="http://schemas.microsoft.com/office/drawing/2014/main" id="{EB32D5E9-892F-49D6-B8F4-D2C1284D23B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163897" y="4174756"/>
            <a:ext cx="0" cy="627804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" name="直接箭头连接符 98">
            <a:extLst>
              <a:ext uri="{FF2B5EF4-FFF2-40B4-BE49-F238E27FC236}">
                <a16:creationId xmlns:a16="http://schemas.microsoft.com/office/drawing/2014/main" id="{EB32D5E9-892F-49D6-B8F4-D2C1284D23B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163897" y="5249502"/>
            <a:ext cx="0" cy="627804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群組 89">
            <a:extLst>
              <a:ext uri="{FF2B5EF4-FFF2-40B4-BE49-F238E27FC236}">
                <a16:creationId xmlns:a16="http://schemas.microsoft.com/office/drawing/2014/main" id="{6F350EE1-A135-444E-8CED-07C80B89E1DD}"/>
              </a:ext>
            </a:extLst>
          </p:cNvPr>
          <p:cNvGrpSpPr>
            <a:grpSpLocks/>
          </p:cNvGrpSpPr>
          <p:nvPr/>
        </p:nvGrpSpPr>
        <p:grpSpPr bwMode="auto">
          <a:xfrm>
            <a:off x="189756" y="1124744"/>
            <a:ext cx="11775638" cy="5398822"/>
            <a:chOff x="205226" y="548680"/>
            <a:chExt cx="8454903" cy="5761037"/>
          </a:xfrm>
        </p:grpSpPr>
        <p:grpSp>
          <p:nvGrpSpPr>
            <p:cNvPr id="3" name="组合 13312">
              <a:extLst>
                <a:ext uri="{FF2B5EF4-FFF2-40B4-BE49-F238E27FC236}">
                  <a16:creationId xmlns:a16="http://schemas.microsoft.com/office/drawing/2014/main" id="{A0C86C82-80F9-42B0-8155-E93D950D4C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5226" y="548680"/>
              <a:ext cx="8454903" cy="5761037"/>
              <a:chOff x="149662" y="260648"/>
              <a:chExt cx="8454786" cy="5760640"/>
            </a:xfrm>
          </p:grpSpPr>
          <p:cxnSp>
            <p:nvCxnSpPr>
              <p:cNvPr id="115" name="直接连接符 99">
                <a:extLst>
                  <a:ext uri="{FF2B5EF4-FFF2-40B4-BE49-F238E27FC236}">
                    <a16:creationId xmlns:a16="http://schemas.microsoft.com/office/drawing/2014/main" id="{A2E53AEF-77E4-432C-B725-3BCB4832104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399436" y="4387863"/>
                <a:ext cx="3057748" cy="0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7" name="组合 63">
                <a:extLst>
                  <a:ext uri="{FF2B5EF4-FFF2-40B4-BE49-F238E27FC236}">
                    <a16:creationId xmlns:a16="http://schemas.microsoft.com/office/drawing/2014/main" id="{368F7E3C-53DC-49BD-B0C3-6BEF1BA429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9662" y="260648"/>
                <a:ext cx="8454786" cy="5760640"/>
                <a:chOff x="149662" y="260648"/>
                <a:chExt cx="8454786" cy="5760640"/>
              </a:xfrm>
            </p:grpSpPr>
            <p:grpSp>
              <p:nvGrpSpPr>
                <p:cNvPr id="43" name="组合 16">
                  <a:extLst>
                    <a:ext uri="{FF2B5EF4-FFF2-40B4-BE49-F238E27FC236}">
                      <a16:creationId xmlns:a16="http://schemas.microsoft.com/office/drawing/2014/main" id="{5BBA6CEF-E953-457E-B800-6742E692BF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91680" y="260648"/>
                  <a:ext cx="6912768" cy="5760640"/>
                  <a:chOff x="1619672" y="116632"/>
                  <a:chExt cx="6912768" cy="5760640"/>
                </a:xfrm>
              </p:grpSpPr>
              <p:cxnSp>
                <p:nvCxnSpPr>
                  <p:cNvPr id="77" name="直接箭头连接符 6">
                    <a:extLst>
                      <a:ext uri="{FF2B5EF4-FFF2-40B4-BE49-F238E27FC236}">
                        <a16:creationId xmlns:a16="http://schemas.microsoft.com/office/drawing/2014/main" id="{20E05A94-ABD6-4087-B0DE-D2143FF72F11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619800" y="116632"/>
                    <a:ext cx="0" cy="5760640"/>
                  </a:xfrm>
                  <a:prstGeom prst="straightConnector1">
                    <a:avLst/>
                  </a:prstGeom>
                  <a:noFill/>
                  <a:ln w="28575" algn="ctr">
                    <a:solidFill>
                      <a:srgbClr val="333399"/>
                    </a:solidFill>
                    <a:miter lim="800000"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78" name="直接箭头连接符 12">
                    <a:extLst>
                      <a:ext uri="{FF2B5EF4-FFF2-40B4-BE49-F238E27FC236}">
                        <a16:creationId xmlns:a16="http://schemas.microsoft.com/office/drawing/2014/main" id="{C92808F6-7953-4B5F-81EC-D7584082614B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619800" y="5877272"/>
                    <a:ext cx="6911882" cy="0"/>
                  </a:xfrm>
                  <a:prstGeom prst="straightConnector1">
                    <a:avLst/>
                  </a:prstGeom>
                  <a:noFill/>
                  <a:ln w="28575" algn="ctr">
                    <a:solidFill>
                      <a:srgbClr val="333399"/>
                    </a:solidFill>
                    <a:miter lim="800000"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79" name="直接连接符 14">
                    <a:extLst>
                      <a:ext uri="{FF2B5EF4-FFF2-40B4-BE49-F238E27FC236}">
                        <a16:creationId xmlns:a16="http://schemas.microsoft.com/office/drawing/2014/main" id="{28F922EE-7D65-4B75-AE3D-D3C350FAD4C5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619800" y="4869279"/>
                    <a:ext cx="6840446" cy="0"/>
                  </a:xfrm>
                  <a:prstGeom prst="line">
                    <a:avLst/>
                  </a:prstGeom>
                  <a:noFill/>
                  <a:ln w="6350" algn="ctr">
                    <a:solidFill>
                      <a:srgbClr val="0033CC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80" name="直接连接符 41">
                    <a:extLst>
                      <a:ext uri="{FF2B5EF4-FFF2-40B4-BE49-F238E27FC236}">
                        <a16:creationId xmlns:a16="http://schemas.microsoft.com/office/drawing/2014/main" id="{F9F49E09-70B4-4FF6-88A5-1DBD7EF58C45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619800" y="3645401"/>
                    <a:ext cx="6840446" cy="0"/>
                  </a:xfrm>
                  <a:prstGeom prst="line">
                    <a:avLst/>
                  </a:prstGeom>
                  <a:noFill/>
                  <a:ln w="6350" algn="ctr">
                    <a:solidFill>
                      <a:srgbClr val="0033CC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81" name="直接连接符 42">
                    <a:extLst>
                      <a:ext uri="{FF2B5EF4-FFF2-40B4-BE49-F238E27FC236}">
                        <a16:creationId xmlns:a16="http://schemas.microsoft.com/office/drawing/2014/main" id="{3D3C1236-99A4-4061-BD74-B5A7E56E6957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619800" y="2421523"/>
                    <a:ext cx="6840446" cy="0"/>
                  </a:xfrm>
                  <a:prstGeom prst="line">
                    <a:avLst/>
                  </a:prstGeom>
                  <a:noFill/>
                  <a:ln w="6350" algn="ctr">
                    <a:solidFill>
                      <a:srgbClr val="0033CC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82" name="直接连接符 43">
                    <a:extLst>
                      <a:ext uri="{FF2B5EF4-FFF2-40B4-BE49-F238E27FC236}">
                        <a16:creationId xmlns:a16="http://schemas.microsoft.com/office/drawing/2014/main" id="{E7D9EB76-D7A7-4EF0-8E14-08E355269676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619800" y="1237330"/>
                    <a:ext cx="6840446" cy="0"/>
                  </a:xfrm>
                  <a:prstGeom prst="line">
                    <a:avLst/>
                  </a:prstGeom>
                  <a:noFill/>
                  <a:ln w="6350" algn="ctr">
                    <a:solidFill>
                      <a:srgbClr val="0033CC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sp>
              <p:nvSpPr>
                <p:cNvPr id="44" name="流程图: 决策 15">
                  <a:extLst>
                    <a:ext uri="{FF2B5EF4-FFF2-40B4-BE49-F238E27FC236}">
                      <a16:creationId xmlns:a16="http://schemas.microsoft.com/office/drawing/2014/main" id="{589C4D63-2C65-455C-AC44-C978CCBA7C00}"/>
                    </a:ext>
                  </a:extLst>
                </p:cNvPr>
                <p:cNvSpPr/>
                <p:nvPr/>
              </p:nvSpPr>
              <p:spPr>
                <a:xfrm>
                  <a:off x="149662" y="5241299"/>
                  <a:ext cx="1368927" cy="576830"/>
                </a:xfrm>
                <a:prstGeom prst="flowChartDecision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  <a:defRPr/>
                  </a:pPr>
                  <a:r>
                    <a:rPr kumimoji="0" lang="zh-CN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支撐體系</a:t>
                  </a:r>
                </a:p>
              </p:txBody>
            </p:sp>
            <p:sp>
              <p:nvSpPr>
                <p:cNvPr id="45" name="流程图: 决策 19">
                  <a:extLst>
                    <a:ext uri="{FF2B5EF4-FFF2-40B4-BE49-F238E27FC236}">
                      <a16:creationId xmlns:a16="http://schemas.microsoft.com/office/drawing/2014/main" id="{BE72F754-4AEC-4650-8336-722E1FF280E9}"/>
                    </a:ext>
                  </a:extLst>
                </p:cNvPr>
                <p:cNvSpPr/>
                <p:nvPr/>
              </p:nvSpPr>
              <p:spPr>
                <a:xfrm>
                  <a:off x="149662" y="4085009"/>
                  <a:ext cx="1368928" cy="576829"/>
                </a:xfrm>
                <a:prstGeom prst="flowChartDecision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  <a:defRPr/>
                  </a:pPr>
                  <a:r>
                    <a:rPr kumimoji="0" lang="zh-CN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項目層</a:t>
                  </a:r>
                </a:p>
              </p:txBody>
            </p:sp>
            <p:sp>
              <p:nvSpPr>
                <p:cNvPr id="46" name="流程图: 决策 20">
                  <a:extLst>
                    <a:ext uri="{FF2B5EF4-FFF2-40B4-BE49-F238E27FC236}">
                      <a16:creationId xmlns:a16="http://schemas.microsoft.com/office/drawing/2014/main" id="{C959D317-2085-4D32-A437-0B16DE8DDCCE}"/>
                    </a:ext>
                  </a:extLst>
                </p:cNvPr>
                <p:cNvSpPr/>
                <p:nvPr/>
              </p:nvSpPr>
              <p:spPr>
                <a:xfrm>
                  <a:off x="149662" y="2938236"/>
                  <a:ext cx="1368928" cy="576829"/>
                </a:xfrm>
                <a:prstGeom prst="flowChartDecision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  <a:defRPr/>
                  </a:pPr>
                  <a:r>
                    <a:rPr kumimoji="0" lang="zh-CN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技術層</a:t>
                  </a:r>
                </a:p>
              </p:txBody>
            </p:sp>
            <p:sp>
              <p:nvSpPr>
                <p:cNvPr id="47" name="流程图: 决策 21">
                  <a:extLst>
                    <a:ext uri="{FF2B5EF4-FFF2-40B4-BE49-F238E27FC236}">
                      <a16:creationId xmlns:a16="http://schemas.microsoft.com/office/drawing/2014/main" id="{AD6FA73B-39AF-410B-A6FC-0FF1C9C0B0B9}"/>
                    </a:ext>
                  </a:extLst>
                </p:cNvPr>
                <p:cNvSpPr/>
                <p:nvPr/>
              </p:nvSpPr>
              <p:spPr>
                <a:xfrm>
                  <a:off x="149662" y="1727584"/>
                  <a:ext cx="1368928" cy="576830"/>
                </a:xfrm>
                <a:prstGeom prst="flowChartDecision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  <a:defRPr/>
                  </a:pPr>
                  <a:r>
                    <a:rPr kumimoji="0" lang="zh-CN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產品層</a:t>
                  </a:r>
                </a:p>
              </p:txBody>
            </p:sp>
            <p:sp>
              <p:nvSpPr>
                <p:cNvPr id="48" name="流程图: 决策 22">
                  <a:extLst>
                    <a:ext uri="{FF2B5EF4-FFF2-40B4-BE49-F238E27FC236}">
                      <a16:creationId xmlns:a16="http://schemas.microsoft.com/office/drawing/2014/main" id="{B96BAC23-8232-497B-9481-BBEBAD14F7B3}"/>
                    </a:ext>
                  </a:extLst>
                </p:cNvPr>
                <p:cNvSpPr/>
                <p:nvPr/>
              </p:nvSpPr>
              <p:spPr>
                <a:xfrm>
                  <a:off x="150500" y="624800"/>
                  <a:ext cx="1368928" cy="575299"/>
                </a:xfrm>
                <a:prstGeom prst="flowChartDecision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  <a:defRPr/>
                  </a:pPr>
                  <a:r>
                    <a:rPr kumimoji="0" lang="zh-CN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市場層</a:t>
                  </a:r>
                </a:p>
              </p:txBody>
            </p:sp>
            <p:sp>
              <p:nvSpPr>
                <p:cNvPr id="49" name="圆角矩形 17">
                  <a:extLst>
                    <a:ext uri="{FF2B5EF4-FFF2-40B4-BE49-F238E27FC236}">
                      <a16:creationId xmlns:a16="http://schemas.microsoft.com/office/drawing/2014/main" id="{6D58C6E3-A714-4D57-96CB-1E6A210C6DAF}"/>
                    </a:ext>
                  </a:extLst>
                </p:cNvPr>
                <p:cNvSpPr/>
                <p:nvPr/>
              </p:nvSpPr>
              <p:spPr>
                <a:xfrm>
                  <a:off x="1908097" y="5104788"/>
                  <a:ext cx="4896610" cy="215737"/>
                </a:xfrm>
                <a:prstGeom prst="round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zh-TW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籌資額</a:t>
                  </a:r>
                  <a:r>
                    <a:rPr lang="en-US" altLang="zh-TW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/</a:t>
                  </a:r>
                  <a:r>
                    <a:rPr lang="zh-CN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研發投入</a:t>
                  </a:r>
                </a:p>
              </p:txBody>
            </p:sp>
            <p:sp>
              <p:nvSpPr>
                <p:cNvPr id="50" name="圆角矩形 24">
                  <a:extLst>
                    <a:ext uri="{FF2B5EF4-FFF2-40B4-BE49-F238E27FC236}">
                      <a16:creationId xmlns:a16="http://schemas.microsoft.com/office/drawing/2014/main" id="{38AD1F66-D4F3-4CDC-9A06-D9524918C610}"/>
                    </a:ext>
                  </a:extLst>
                </p:cNvPr>
                <p:cNvSpPr/>
                <p:nvPr/>
              </p:nvSpPr>
              <p:spPr>
                <a:xfrm>
                  <a:off x="1908097" y="5426099"/>
                  <a:ext cx="5328984" cy="218797"/>
                </a:xfrm>
                <a:prstGeom prst="round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defRPr/>
                  </a:pPr>
                  <a:r>
                    <a:rPr lang="zh-TW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                                                           供應鏈</a:t>
                  </a:r>
                  <a:r>
                    <a:rPr lang="en-US" altLang="zh-TW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/</a:t>
                  </a:r>
                  <a:r>
                    <a:rPr lang="zh-CN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優質配套資源</a:t>
                  </a:r>
                </a:p>
              </p:txBody>
            </p:sp>
            <p:sp>
              <p:nvSpPr>
                <p:cNvPr id="51" name="圆角矩形 25">
                  <a:extLst>
                    <a:ext uri="{FF2B5EF4-FFF2-40B4-BE49-F238E27FC236}">
                      <a16:creationId xmlns:a16="http://schemas.microsoft.com/office/drawing/2014/main" id="{D51E0EB0-4533-4B43-BDE2-33E774C360B7}"/>
                    </a:ext>
                  </a:extLst>
                </p:cNvPr>
                <p:cNvSpPr/>
                <p:nvPr/>
              </p:nvSpPr>
              <p:spPr>
                <a:xfrm>
                  <a:off x="1908097" y="5751999"/>
                  <a:ext cx="5759799" cy="197377"/>
                </a:xfrm>
                <a:prstGeom prst="round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defRPr/>
                  </a:pPr>
                  <a:r>
                    <a:rPr lang="zh-TW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                                                            職能與</a:t>
                  </a:r>
                  <a:r>
                    <a:rPr lang="zh-CN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技能提升培訓</a:t>
                  </a:r>
                  <a:r>
                    <a:rPr lang="zh-TW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 </a:t>
                  </a:r>
                  <a:endParaRPr lang="zh-CN" altLang="en-US" sz="1200" b="1" kern="0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立方体 64">
                  <a:extLst>
                    <a:ext uri="{FF2B5EF4-FFF2-40B4-BE49-F238E27FC236}">
                      <a16:creationId xmlns:a16="http://schemas.microsoft.com/office/drawing/2014/main" id="{CAEAFCAC-F102-44E5-91B0-087883A8B818}"/>
                    </a:ext>
                  </a:extLst>
                </p:cNvPr>
                <p:cNvSpPr/>
                <p:nvPr/>
              </p:nvSpPr>
              <p:spPr>
                <a:xfrm>
                  <a:off x="4768001" y="553460"/>
                  <a:ext cx="810118" cy="648741"/>
                </a:xfrm>
                <a:prstGeom prst="cub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defRPr/>
                  </a:pPr>
                  <a:r>
                    <a:rPr kumimoji="0" lang="zh-TW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高質感配件應用</a:t>
                  </a:r>
                  <a:endParaRPr kumimoji="0" lang="zh-CN" altLang="en-US" sz="1200" b="1" kern="0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立方体 65">
                  <a:extLst>
                    <a:ext uri="{FF2B5EF4-FFF2-40B4-BE49-F238E27FC236}">
                      <a16:creationId xmlns:a16="http://schemas.microsoft.com/office/drawing/2014/main" id="{EA4DFDDD-B2E9-49EF-AE09-F2852614FB7E}"/>
                    </a:ext>
                  </a:extLst>
                </p:cNvPr>
                <p:cNvSpPr/>
                <p:nvPr/>
              </p:nvSpPr>
              <p:spPr>
                <a:xfrm>
                  <a:off x="6737988" y="560280"/>
                  <a:ext cx="810118" cy="650272"/>
                </a:xfrm>
                <a:prstGeom prst="cub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defRPr/>
                  </a:pPr>
                  <a:r>
                    <a:rPr kumimoji="0" lang="zh-TW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戶外電子產品應用</a:t>
                  </a:r>
                  <a:endParaRPr kumimoji="0" lang="zh-CN" altLang="en-US" sz="1200" b="1" kern="0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流程图: 准备 45">
                  <a:extLst>
                    <a:ext uri="{FF2B5EF4-FFF2-40B4-BE49-F238E27FC236}">
                      <a16:creationId xmlns:a16="http://schemas.microsoft.com/office/drawing/2014/main" id="{08A9C1AE-A332-478F-B0CA-B8A9A456742B}"/>
                    </a:ext>
                  </a:extLst>
                </p:cNvPr>
                <p:cNvSpPr/>
                <p:nvPr/>
              </p:nvSpPr>
              <p:spPr>
                <a:xfrm>
                  <a:off x="1818385" y="2893615"/>
                  <a:ext cx="1036452" cy="416394"/>
                </a:xfrm>
                <a:prstGeom prst="flowChartPreparation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  <a:defRPr/>
                  </a:pPr>
                  <a:r>
                    <a:rPr kumimoji="0" lang="zh-CN" altLang="en-US" sz="1200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單</a:t>
                  </a:r>
                  <a:r>
                    <a:rPr kumimoji="0" lang="zh-TW" altLang="en-US" sz="1200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色</a:t>
                  </a:r>
                  <a:r>
                    <a:rPr kumimoji="0" lang="zh-CN" altLang="en-US" sz="1200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成型</a:t>
                  </a:r>
                </a:p>
              </p:txBody>
            </p:sp>
            <p:sp>
              <p:nvSpPr>
                <p:cNvPr id="73" name="立方体 134">
                  <a:extLst>
                    <a:ext uri="{FF2B5EF4-FFF2-40B4-BE49-F238E27FC236}">
                      <a16:creationId xmlns:a16="http://schemas.microsoft.com/office/drawing/2014/main" id="{40F97ADA-F804-48DD-B9FB-BA9FB2E0019A}"/>
                    </a:ext>
                  </a:extLst>
                </p:cNvPr>
                <p:cNvSpPr/>
                <p:nvPr/>
              </p:nvSpPr>
              <p:spPr>
                <a:xfrm>
                  <a:off x="2798167" y="549825"/>
                  <a:ext cx="808557" cy="650272"/>
                </a:xfrm>
                <a:prstGeom prst="cub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defRPr/>
                  </a:pPr>
                  <a:r>
                    <a:rPr kumimoji="0" lang="zh-TW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高質感配件應用</a:t>
                  </a:r>
                  <a:endParaRPr kumimoji="0" lang="zh-CN" altLang="en-US" sz="1200" b="1" kern="0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4" name="立方体 135">
                  <a:extLst>
                    <a:ext uri="{FF2B5EF4-FFF2-40B4-BE49-F238E27FC236}">
                      <a16:creationId xmlns:a16="http://schemas.microsoft.com/office/drawing/2014/main" id="{831DD54F-4910-4807-A015-6EEF83BEB03E}"/>
                    </a:ext>
                  </a:extLst>
                </p:cNvPr>
                <p:cNvSpPr/>
                <p:nvPr/>
              </p:nvSpPr>
              <p:spPr>
                <a:xfrm>
                  <a:off x="3780331" y="553460"/>
                  <a:ext cx="810118" cy="650272"/>
                </a:xfrm>
                <a:prstGeom prst="cub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defRPr/>
                  </a:pPr>
                  <a:r>
                    <a:rPr kumimoji="0" lang="zh-TW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軍規防水抗震應用</a:t>
                  </a:r>
                  <a:endParaRPr kumimoji="0" lang="zh-CN" altLang="en-US" sz="1200" b="1" kern="0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立方体 136">
                  <a:extLst>
                    <a:ext uri="{FF2B5EF4-FFF2-40B4-BE49-F238E27FC236}">
                      <a16:creationId xmlns:a16="http://schemas.microsoft.com/office/drawing/2014/main" id="{944D88A1-A7A7-47E0-BF7D-E868831D424D}"/>
                    </a:ext>
                  </a:extLst>
                </p:cNvPr>
                <p:cNvSpPr/>
                <p:nvPr/>
              </p:nvSpPr>
              <p:spPr>
                <a:xfrm>
                  <a:off x="7725658" y="555947"/>
                  <a:ext cx="810118" cy="648740"/>
                </a:xfrm>
                <a:prstGeom prst="cub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defRPr/>
                  </a:pPr>
                  <a:r>
                    <a:rPr kumimoji="0" lang="zh-TW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時尚穿戴應用</a:t>
                  </a:r>
                  <a:endParaRPr kumimoji="0" lang="zh-CN" altLang="en-US" sz="1200" b="1" kern="0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6" name="立方体 137">
                  <a:extLst>
                    <a:ext uri="{FF2B5EF4-FFF2-40B4-BE49-F238E27FC236}">
                      <a16:creationId xmlns:a16="http://schemas.microsoft.com/office/drawing/2014/main" id="{0DD67E33-8BEE-4C50-9D66-6CEA59B6711D}"/>
                    </a:ext>
                  </a:extLst>
                </p:cNvPr>
                <p:cNvSpPr/>
                <p:nvPr/>
              </p:nvSpPr>
              <p:spPr>
                <a:xfrm>
                  <a:off x="5755824" y="555947"/>
                  <a:ext cx="808557" cy="648741"/>
                </a:xfrm>
                <a:prstGeom prst="cub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defRPr/>
                  </a:pPr>
                  <a:r>
                    <a:rPr lang="zh-TW" altLang="en-US" sz="1200" b="1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玩家級配件應用</a:t>
                  </a:r>
                  <a:endParaRPr kumimoji="0" lang="zh-CN" altLang="en-US" sz="1200" b="1" kern="0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2" name="流程图: 终止 80">
                  <a:extLst>
                    <a:ext uri="{FF2B5EF4-FFF2-40B4-BE49-F238E27FC236}">
                      <a16:creationId xmlns:a16="http://schemas.microsoft.com/office/drawing/2014/main" id="{B196259C-85C0-4F3F-B89C-A902C3C24195}"/>
                    </a:ext>
                  </a:extLst>
                </p:cNvPr>
                <p:cNvSpPr/>
                <p:nvPr/>
              </p:nvSpPr>
              <p:spPr>
                <a:xfrm>
                  <a:off x="1818785" y="1764089"/>
                  <a:ext cx="861628" cy="473375"/>
                </a:xfrm>
                <a:prstGeom prst="flowChartTerminator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defRPr/>
                  </a:pPr>
                  <a:r>
                    <a:rPr kumimoji="0" lang="zh-CN" altLang="en-US" sz="1200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滾輪</a:t>
                  </a:r>
                </a:p>
              </p:txBody>
            </p:sp>
            <p:sp>
              <p:nvSpPr>
                <p:cNvPr id="62" name="圆角矩形 37">
                  <a:extLst>
                    <a:ext uri="{FF2B5EF4-FFF2-40B4-BE49-F238E27FC236}">
                      <a16:creationId xmlns:a16="http://schemas.microsoft.com/office/drawing/2014/main" id="{49F9EAC7-6D80-48DF-851E-171C18D4D65F}"/>
                    </a:ext>
                  </a:extLst>
                </p:cNvPr>
                <p:cNvSpPr/>
                <p:nvPr/>
              </p:nvSpPr>
              <p:spPr>
                <a:xfrm>
                  <a:off x="2701045" y="4221949"/>
                  <a:ext cx="721146" cy="333551"/>
                </a:xfrm>
                <a:prstGeom prst="round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BBE0E3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defRPr/>
                  </a:pPr>
                  <a:r>
                    <a:rPr lang="zh-TW" altLang="en-US" sz="1200" kern="0" dirty="0">
                      <a:solidFill>
                        <a:schemeClr val="accent5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熱壓成型</a:t>
                  </a:r>
                  <a:endParaRPr kumimoji="0" lang="zh-CN" altLang="en-US" sz="1200" kern="0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cxnSp>
            <p:nvCxnSpPr>
              <p:cNvPr id="26" name="直接箭头连接符 72">
                <a:extLst>
                  <a:ext uri="{FF2B5EF4-FFF2-40B4-BE49-F238E27FC236}">
                    <a16:creationId xmlns:a16="http://schemas.microsoft.com/office/drawing/2014/main" id="{284AE21F-D551-4615-B496-C49805C8590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163316" y="2181496"/>
                <a:ext cx="0" cy="1253102"/>
              </a:xfrm>
              <a:prstGeom prst="straightConnector1">
                <a:avLst/>
              </a:prstGeom>
              <a:noFill/>
              <a:ln w="6350" algn="ctr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直接箭头连接符 82">
                <a:extLst>
                  <a:ext uri="{FF2B5EF4-FFF2-40B4-BE49-F238E27FC236}">
                    <a16:creationId xmlns:a16="http://schemas.microsoft.com/office/drawing/2014/main" id="{B98B581E-D0FD-47CE-B17F-5F3831C002DC}"/>
                  </a:ext>
                </a:extLst>
              </p:cNvPr>
              <p:cNvCxnSpPr>
                <a:cxnSpLocks noChangeShapeType="1"/>
                <a:stCxn id="65" idx="0"/>
              </p:cNvCxnSpPr>
              <p:nvPr/>
            </p:nvCxnSpPr>
            <p:spPr bwMode="auto">
              <a:xfrm flipV="1">
                <a:off x="2336611" y="2234281"/>
                <a:ext cx="1" cy="659334"/>
              </a:xfrm>
              <a:prstGeom prst="straightConnector1">
                <a:avLst/>
              </a:prstGeom>
              <a:noFill/>
              <a:ln w="6350" algn="ctr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直接箭头连接符 85">
                <a:extLst>
                  <a:ext uri="{FF2B5EF4-FFF2-40B4-BE49-F238E27FC236}">
                    <a16:creationId xmlns:a16="http://schemas.microsoft.com/office/drawing/2014/main" id="{3E1DBB7E-5C88-44E7-AB3D-5932F229470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3399436" y="2262695"/>
                <a:ext cx="0" cy="627020"/>
              </a:xfrm>
              <a:prstGeom prst="straightConnector1">
                <a:avLst/>
              </a:prstGeom>
              <a:noFill/>
              <a:ln w="6350" algn="ctr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直接箭头连接符 90">
                <a:extLst>
                  <a:ext uri="{FF2B5EF4-FFF2-40B4-BE49-F238E27FC236}">
                    <a16:creationId xmlns:a16="http://schemas.microsoft.com/office/drawing/2014/main" id="{C3481460-B3AD-4800-BA09-1E7BBAAD9E9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4285741" y="2260928"/>
                <a:ext cx="0" cy="1144859"/>
              </a:xfrm>
              <a:prstGeom prst="straightConnector1">
                <a:avLst/>
              </a:prstGeom>
              <a:noFill/>
              <a:ln w="6350" algn="ctr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" name="直接箭头连接符 98">
                <a:extLst>
                  <a:ext uri="{FF2B5EF4-FFF2-40B4-BE49-F238E27FC236}">
                    <a16:creationId xmlns:a16="http://schemas.microsoft.com/office/drawing/2014/main" id="{41088130-1072-4F09-91E3-607241C3764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2336610" y="3319272"/>
                <a:ext cx="0" cy="1068591"/>
              </a:xfrm>
              <a:prstGeom prst="straightConnector1">
                <a:avLst/>
              </a:prstGeom>
              <a:noFill/>
              <a:ln w="6350" algn="ctr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" name="直接连接符 99">
                <a:extLst>
                  <a:ext uri="{FF2B5EF4-FFF2-40B4-BE49-F238E27FC236}">
                    <a16:creationId xmlns:a16="http://schemas.microsoft.com/office/drawing/2014/main" id="{E3BFA0A0-7838-4587-90F5-283EE29AB93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336610" y="4387863"/>
                <a:ext cx="364834" cy="0"/>
              </a:xfrm>
              <a:prstGeom prst="line">
                <a:avLst/>
              </a:prstGeom>
              <a:noFill/>
              <a:ln w="6350" algn="ctr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" name="群組 88">
              <a:extLst>
                <a:ext uri="{FF2B5EF4-FFF2-40B4-BE49-F238E27FC236}">
                  <a16:creationId xmlns:a16="http://schemas.microsoft.com/office/drawing/2014/main" id="{6F517BB5-2E24-49C1-B81A-446995695A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1590" y="844000"/>
              <a:ext cx="808568" cy="1208225"/>
              <a:chOff x="1871590" y="844000"/>
              <a:chExt cx="808568" cy="1208225"/>
            </a:xfrm>
          </p:grpSpPr>
          <p:cxnSp>
            <p:nvCxnSpPr>
              <p:cNvPr id="10" name="直接箭头连接符 98">
                <a:extLst>
                  <a:ext uri="{FF2B5EF4-FFF2-40B4-BE49-F238E27FC236}">
                    <a16:creationId xmlns:a16="http://schemas.microsoft.com/office/drawing/2014/main" id="{EB32D5E9-892F-49D6-B8F4-D2C1284D23BD}"/>
                  </a:ext>
                </a:extLst>
              </p:cNvPr>
              <p:cNvCxnSpPr>
                <a:cxnSpLocks noChangeShapeType="1"/>
                <a:stCxn id="72" idx="0"/>
              </p:cNvCxnSpPr>
              <p:nvPr/>
            </p:nvCxnSpPr>
            <p:spPr bwMode="auto">
              <a:xfrm flipV="1">
                <a:off x="2305192" y="1498651"/>
                <a:ext cx="2751" cy="553574"/>
              </a:xfrm>
              <a:prstGeom prst="straightConnector1">
                <a:avLst/>
              </a:prstGeom>
              <a:noFill/>
              <a:ln w="6350" algn="ctr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" name="立方体 134">
                <a:extLst>
                  <a:ext uri="{FF2B5EF4-FFF2-40B4-BE49-F238E27FC236}">
                    <a16:creationId xmlns:a16="http://schemas.microsoft.com/office/drawing/2014/main" id="{165F9759-7EBF-4A09-AF28-AF390ADB8AA4}"/>
                  </a:ext>
                </a:extLst>
              </p:cNvPr>
              <p:cNvSpPr/>
              <p:nvPr/>
            </p:nvSpPr>
            <p:spPr bwMode="auto">
              <a:xfrm>
                <a:off x="1871590" y="844000"/>
                <a:ext cx="808568" cy="648786"/>
              </a:xfrm>
              <a:prstGeom prst="cub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 cap="flat" cmpd="sng" algn="ctr">
                <a:solidFill>
                  <a:srgbClr val="BBE0E3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kumimoji="0" lang="zh-TW" altLang="en-US" sz="1200" b="1" kern="0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高觸感鼠標應用</a:t>
                </a:r>
                <a:endParaRPr kumimoji="0" lang="zh-CN" altLang="en-US" sz="1200" b="1" kern="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3" name="標題 1">
            <a:extLst>
              <a:ext uri="{FF2B5EF4-FFF2-40B4-BE49-F238E27FC236}">
                <a16:creationId xmlns:a16="http://schemas.microsoft.com/office/drawing/2014/main" id="{EE93284E-C3E3-48B7-87D6-1DDED3228147}"/>
              </a:ext>
            </a:extLst>
          </p:cNvPr>
          <p:cNvSpPr txBox="1">
            <a:spLocks/>
          </p:cNvSpPr>
          <p:nvPr/>
        </p:nvSpPr>
        <p:spPr>
          <a:xfrm>
            <a:off x="4693566" y="364594"/>
            <a:ext cx="28264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Products Line</a:t>
            </a:r>
            <a:r>
              <a:rPr lang="en-US" altLang="zh-TW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產品線</a:t>
            </a:r>
            <a:endParaRPr lang="zh-TW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7" name="直接箭头连接符 98">
            <a:extLst>
              <a:ext uri="{FF2B5EF4-FFF2-40B4-BE49-F238E27FC236}">
                <a16:creationId xmlns:a16="http://schemas.microsoft.com/office/drawing/2014/main" id="{EB32D5E9-892F-49D6-B8F4-D2C1284D23B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447783" y="2031528"/>
            <a:ext cx="0" cy="595763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8" name="直接箭头连接符 98">
            <a:extLst>
              <a:ext uri="{FF2B5EF4-FFF2-40B4-BE49-F238E27FC236}">
                <a16:creationId xmlns:a16="http://schemas.microsoft.com/office/drawing/2014/main" id="{EB32D5E9-892F-49D6-B8F4-D2C1284D23B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807709" y="2031527"/>
            <a:ext cx="0" cy="595763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直接箭头连接符 98">
            <a:extLst>
              <a:ext uri="{FF2B5EF4-FFF2-40B4-BE49-F238E27FC236}">
                <a16:creationId xmlns:a16="http://schemas.microsoft.com/office/drawing/2014/main" id="{EB32D5E9-892F-49D6-B8F4-D2C1284D23B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216865" y="2031527"/>
            <a:ext cx="0" cy="595763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" name="直接箭头连接符 99">
            <a:extLst>
              <a:ext uri="{FF2B5EF4-FFF2-40B4-BE49-F238E27FC236}">
                <a16:creationId xmlns:a16="http://schemas.microsoft.com/office/drawing/2014/main" id="{EB32D5E9-892F-49D6-B8F4-D2C1284D23B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560964" y="2031526"/>
            <a:ext cx="0" cy="595763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直接箭头连接符 100">
            <a:extLst>
              <a:ext uri="{FF2B5EF4-FFF2-40B4-BE49-F238E27FC236}">
                <a16:creationId xmlns:a16="http://schemas.microsoft.com/office/drawing/2014/main" id="{EB32D5E9-892F-49D6-B8F4-D2C1284D23B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9929988" y="2031526"/>
            <a:ext cx="0" cy="595763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" name="直接箭头连接符 101">
            <a:extLst>
              <a:ext uri="{FF2B5EF4-FFF2-40B4-BE49-F238E27FC236}">
                <a16:creationId xmlns:a16="http://schemas.microsoft.com/office/drawing/2014/main" id="{EB32D5E9-892F-49D6-B8F4-D2C1284D23B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1338524" y="2031526"/>
            <a:ext cx="0" cy="595763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0" name="直接连接符 109"/>
          <p:cNvCxnSpPr>
            <a:cxnSpLocks/>
          </p:cNvCxnSpPr>
          <p:nvPr/>
        </p:nvCxnSpPr>
        <p:spPr>
          <a:xfrm>
            <a:off x="5288437" y="4075185"/>
            <a:ext cx="661958" cy="2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接箭头连接符 85">
            <a:extLst>
              <a:ext uri="{FF2B5EF4-FFF2-40B4-BE49-F238E27FC236}">
                <a16:creationId xmlns:a16="http://schemas.microsoft.com/office/drawing/2014/main" id="{3E1DBB7E-5C88-44E7-AB3D-5932F2294708}"/>
              </a:ext>
            </a:extLst>
          </p:cNvPr>
          <p:cNvCxnSpPr>
            <a:cxnSpLocks noChangeShapeType="1"/>
            <a:stCxn id="65" idx="3"/>
            <a:endCxn id="111" idx="1"/>
          </p:cNvCxnSpPr>
          <p:nvPr/>
        </p:nvCxnSpPr>
        <p:spPr bwMode="auto">
          <a:xfrm>
            <a:off x="3957463" y="3787459"/>
            <a:ext cx="75456" cy="311883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直接箭头连接符 85">
            <a:extLst>
              <a:ext uri="{FF2B5EF4-FFF2-40B4-BE49-F238E27FC236}">
                <a16:creationId xmlns:a16="http://schemas.microsoft.com/office/drawing/2014/main" id="{3E1DBB7E-5C88-44E7-AB3D-5932F2294708}"/>
              </a:ext>
            </a:extLst>
          </p:cNvPr>
          <p:cNvCxnSpPr>
            <a:cxnSpLocks noChangeShapeType="1"/>
            <a:stCxn id="65" idx="3"/>
            <a:endCxn id="109" idx="1"/>
          </p:cNvCxnSpPr>
          <p:nvPr/>
        </p:nvCxnSpPr>
        <p:spPr bwMode="auto">
          <a:xfrm flipV="1">
            <a:off x="3957463" y="3588684"/>
            <a:ext cx="85177" cy="198775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C3481460-B3AD-4800-BA09-1E7BBAAD9E98}"/>
              </a:ext>
            </a:extLst>
          </p:cNvPr>
          <p:cNvCxnSpPr>
            <a:cxnSpLocks noChangeShapeType="1"/>
            <a:stCxn id="109" idx="3"/>
            <a:endCxn id="117" idx="1"/>
          </p:cNvCxnSpPr>
          <p:nvPr/>
        </p:nvCxnSpPr>
        <p:spPr bwMode="auto">
          <a:xfrm>
            <a:off x="5486187" y="3588684"/>
            <a:ext cx="2189014" cy="0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直接箭头连接符 92">
            <a:extLst>
              <a:ext uri="{FF2B5EF4-FFF2-40B4-BE49-F238E27FC236}">
                <a16:creationId xmlns:a16="http://schemas.microsoft.com/office/drawing/2014/main" id="{C3481460-B3AD-4800-BA09-1E7BBAAD9E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53647" y="3588684"/>
            <a:ext cx="1153133" cy="0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直接连接符 119">
            <a:extLst>
              <a:ext uri="{FF2B5EF4-FFF2-40B4-BE49-F238E27FC236}">
                <a16:creationId xmlns:a16="http://schemas.microsoft.com/office/drawing/2014/main" id="{BA384776-7DE1-43F4-A640-D4890129B13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52904" y="4099342"/>
            <a:ext cx="1798091" cy="0"/>
          </a:xfrm>
          <a:prstGeom prst="line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0" name="流程图: 终止 80">
            <a:extLst>
              <a:ext uri="{FF2B5EF4-FFF2-40B4-BE49-F238E27FC236}">
                <a16:creationId xmlns:a16="http://schemas.microsoft.com/office/drawing/2014/main" id="{B196259C-85C0-4F3F-B89C-A902C3C24195}"/>
              </a:ext>
            </a:extLst>
          </p:cNvPr>
          <p:cNvSpPr/>
          <p:nvPr/>
        </p:nvSpPr>
        <p:spPr bwMode="auto">
          <a:xfrm>
            <a:off x="3890264" y="2531257"/>
            <a:ext cx="1200056" cy="443643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BBE0E3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Webcam</a:t>
            </a:r>
            <a:r>
              <a:rPr lang="zh-TW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TW" sz="1200" kern="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TW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支架</a:t>
            </a:r>
            <a:endParaRPr lang="zh-CN" altLang="en-US" sz="1200" kern="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流程图: 终止 80">
            <a:extLst>
              <a:ext uri="{FF2B5EF4-FFF2-40B4-BE49-F238E27FC236}">
                <a16:creationId xmlns:a16="http://schemas.microsoft.com/office/drawing/2014/main" id="{B196259C-85C0-4F3F-B89C-A902C3C24195}"/>
              </a:ext>
            </a:extLst>
          </p:cNvPr>
          <p:cNvSpPr/>
          <p:nvPr/>
        </p:nvSpPr>
        <p:spPr bwMode="auto">
          <a:xfrm>
            <a:off x="5267170" y="2530756"/>
            <a:ext cx="1200056" cy="443643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BBE0E3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防水硬碟套</a:t>
            </a:r>
          </a:p>
        </p:txBody>
      </p:sp>
      <p:sp>
        <p:nvSpPr>
          <p:cNvPr id="94" name="流程图: 终止 80">
            <a:extLst>
              <a:ext uri="{FF2B5EF4-FFF2-40B4-BE49-F238E27FC236}">
                <a16:creationId xmlns:a16="http://schemas.microsoft.com/office/drawing/2014/main" id="{B196259C-85C0-4F3F-B89C-A902C3C24195}"/>
              </a:ext>
            </a:extLst>
          </p:cNvPr>
          <p:cNvSpPr/>
          <p:nvPr/>
        </p:nvSpPr>
        <p:spPr bwMode="auto">
          <a:xfrm>
            <a:off x="8025373" y="2538418"/>
            <a:ext cx="1200056" cy="443643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BBE0E3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滑鼠墊</a:t>
            </a:r>
          </a:p>
        </p:txBody>
      </p:sp>
      <p:sp>
        <p:nvSpPr>
          <p:cNvPr id="96" name="流程图: 终止 80">
            <a:extLst>
              <a:ext uri="{FF2B5EF4-FFF2-40B4-BE49-F238E27FC236}">
                <a16:creationId xmlns:a16="http://schemas.microsoft.com/office/drawing/2014/main" id="{B196259C-85C0-4F3F-B89C-A902C3C24195}"/>
              </a:ext>
            </a:extLst>
          </p:cNvPr>
          <p:cNvSpPr/>
          <p:nvPr/>
        </p:nvSpPr>
        <p:spPr bwMode="auto">
          <a:xfrm>
            <a:off x="6649925" y="2530282"/>
            <a:ext cx="1200056" cy="443643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BBE0E3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0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XBOX</a:t>
            </a:r>
            <a:r>
              <a:rPr lang="zh-TW" altLang="en-US" sz="10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Controller</a:t>
            </a:r>
            <a:r>
              <a:rPr lang="zh-TW" altLang="en-US" sz="10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10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cover</a:t>
            </a:r>
            <a:endParaRPr lang="zh-CN" altLang="en-US" sz="1000" kern="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流程图: 终止 80">
            <a:extLst>
              <a:ext uri="{FF2B5EF4-FFF2-40B4-BE49-F238E27FC236}">
                <a16:creationId xmlns:a16="http://schemas.microsoft.com/office/drawing/2014/main" id="{B196259C-85C0-4F3F-B89C-A902C3C24195}"/>
              </a:ext>
            </a:extLst>
          </p:cNvPr>
          <p:cNvSpPr/>
          <p:nvPr/>
        </p:nvSpPr>
        <p:spPr bwMode="auto">
          <a:xfrm>
            <a:off x="9404497" y="2525409"/>
            <a:ext cx="1200056" cy="443643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BBE0E3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防水按鍵</a:t>
            </a:r>
          </a:p>
        </p:txBody>
      </p:sp>
      <p:sp>
        <p:nvSpPr>
          <p:cNvPr id="108" name="流程图: 终止 80">
            <a:extLst>
              <a:ext uri="{FF2B5EF4-FFF2-40B4-BE49-F238E27FC236}">
                <a16:creationId xmlns:a16="http://schemas.microsoft.com/office/drawing/2014/main" id="{B196259C-85C0-4F3F-B89C-A902C3C24195}"/>
              </a:ext>
            </a:extLst>
          </p:cNvPr>
          <p:cNvSpPr/>
          <p:nvPr/>
        </p:nvSpPr>
        <p:spPr bwMode="auto">
          <a:xfrm>
            <a:off x="10781868" y="2492896"/>
            <a:ext cx="1200056" cy="443643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BBE0E3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手錶帶</a:t>
            </a:r>
          </a:p>
        </p:txBody>
      </p:sp>
      <p:sp>
        <p:nvSpPr>
          <p:cNvPr id="109" name="流程图: 准备 45">
            <a:extLst>
              <a:ext uri="{FF2B5EF4-FFF2-40B4-BE49-F238E27FC236}">
                <a16:creationId xmlns:a16="http://schemas.microsoft.com/office/drawing/2014/main" id="{08A9C1AE-A332-478F-B0CA-B8A9A456742B}"/>
              </a:ext>
            </a:extLst>
          </p:cNvPr>
          <p:cNvSpPr/>
          <p:nvPr/>
        </p:nvSpPr>
        <p:spPr bwMode="auto">
          <a:xfrm>
            <a:off x="4042640" y="3393563"/>
            <a:ext cx="1443547" cy="390241"/>
          </a:xfrm>
          <a:prstGeom prst="flowChartPreparation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BBE0E3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固態包</a:t>
            </a:r>
            <a:endParaRPr lang="en-US" altLang="zh-CN" sz="1200" kern="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0"/>
              </a:spcBef>
              <a:buNone/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鐵</a:t>
            </a:r>
            <a:r>
              <a:rPr lang="zh-TW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件</a:t>
            </a:r>
            <a:endParaRPr lang="zh-CN" altLang="en-US" sz="1200" kern="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流程图: 准备 45">
            <a:extLst>
              <a:ext uri="{FF2B5EF4-FFF2-40B4-BE49-F238E27FC236}">
                <a16:creationId xmlns:a16="http://schemas.microsoft.com/office/drawing/2014/main" id="{08A9C1AE-A332-478F-B0CA-B8A9A456742B}"/>
              </a:ext>
            </a:extLst>
          </p:cNvPr>
          <p:cNvSpPr/>
          <p:nvPr/>
        </p:nvSpPr>
        <p:spPr bwMode="auto">
          <a:xfrm>
            <a:off x="4032919" y="3904221"/>
            <a:ext cx="1443547" cy="390241"/>
          </a:xfrm>
          <a:prstGeom prst="flowChartPreparation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BBE0E3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雙</a:t>
            </a:r>
            <a:r>
              <a:rPr lang="en-US" altLang="zh-CN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TW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色</a:t>
            </a:r>
            <a:endParaRPr lang="en-US" altLang="zh-TW" sz="1200" kern="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None/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成型</a:t>
            </a:r>
          </a:p>
        </p:txBody>
      </p:sp>
      <p:cxnSp>
        <p:nvCxnSpPr>
          <p:cNvPr id="120" name="直接箭头连接符 119">
            <a:extLst>
              <a:ext uri="{FF2B5EF4-FFF2-40B4-BE49-F238E27FC236}">
                <a16:creationId xmlns:a16="http://schemas.microsoft.com/office/drawing/2014/main" id="{EB32D5E9-892F-49D6-B8F4-D2C1284D23BD}"/>
              </a:ext>
            </a:extLst>
          </p:cNvPr>
          <p:cNvCxnSpPr>
            <a:cxnSpLocks noChangeShapeType="1"/>
            <a:endCxn id="94" idx="2"/>
          </p:cNvCxnSpPr>
          <p:nvPr/>
        </p:nvCxnSpPr>
        <p:spPr bwMode="auto">
          <a:xfrm flipV="1">
            <a:off x="8625401" y="2982061"/>
            <a:ext cx="0" cy="531919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7" name="流程图: 准备 45">
            <a:extLst>
              <a:ext uri="{FF2B5EF4-FFF2-40B4-BE49-F238E27FC236}">
                <a16:creationId xmlns:a16="http://schemas.microsoft.com/office/drawing/2014/main" id="{08A9C1AE-A332-478F-B0CA-B8A9A456742B}"/>
              </a:ext>
            </a:extLst>
          </p:cNvPr>
          <p:cNvSpPr/>
          <p:nvPr/>
        </p:nvSpPr>
        <p:spPr bwMode="auto">
          <a:xfrm>
            <a:off x="7675201" y="3393563"/>
            <a:ext cx="1443547" cy="390241"/>
          </a:xfrm>
          <a:prstGeom prst="flowChartPreparation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BBE0E3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固態</a:t>
            </a:r>
            <a:endParaRPr lang="en-US" altLang="zh-CN" sz="1200" kern="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0"/>
              </a:spcBef>
              <a:buNone/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包布</a:t>
            </a:r>
          </a:p>
        </p:txBody>
      </p:sp>
      <p:cxnSp>
        <p:nvCxnSpPr>
          <p:cNvPr id="113" name="直接箭头连接符 119">
            <a:extLst>
              <a:ext uri="{FF2B5EF4-FFF2-40B4-BE49-F238E27FC236}">
                <a16:creationId xmlns:a16="http://schemas.microsoft.com/office/drawing/2014/main" id="{E51511BF-F82F-46A9-A232-30026E4A49C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0035340" y="2977401"/>
            <a:ext cx="0" cy="614937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6" name="流程图: 准备 45">
            <a:extLst>
              <a:ext uri="{FF2B5EF4-FFF2-40B4-BE49-F238E27FC236}">
                <a16:creationId xmlns:a16="http://schemas.microsoft.com/office/drawing/2014/main" id="{08A9C1AE-A332-478F-B0CA-B8A9A456742B}"/>
              </a:ext>
            </a:extLst>
          </p:cNvPr>
          <p:cNvSpPr/>
          <p:nvPr/>
        </p:nvSpPr>
        <p:spPr bwMode="auto">
          <a:xfrm>
            <a:off x="9403393" y="3393563"/>
            <a:ext cx="1443547" cy="390241"/>
          </a:xfrm>
          <a:prstGeom prst="flowChartPreparation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BBE0E3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固態包</a:t>
            </a:r>
            <a:endParaRPr lang="en-US" altLang="zh-CN" sz="1200" kern="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0"/>
              </a:spcBef>
              <a:buNone/>
              <a:defRPr/>
            </a:pPr>
            <a:r>
              <a:rPr lang="zh-CN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塑膠</a:t>
            </a:r>
          </a:p>
        </p:txBody>
      </p:sp>
      <p:sp>
        <p:nvSpPr>
          <p:cNvPr id="114" name="流程图: 准备 45">
            <a:extLst>
              <a:ext uri="{FF2B5EF4-FFF2-40B4-BE49-F238E27FC236}">
                <a16:creationId xmlns:a16="http://schemas.microsoft.com/office/drawing/2014/main" id="{67778991-7DF5-491B-AE47-6F8F9CDFBF69}"/>
              </a:ext>
            </a:extLst>
          </p:cNvPr>
          <p:cNvSpPr/>
          <p:nvPr/>
        </p:nvSpPr>
        <p:spPr bwMode="auto">
          <a:xfrm>
            <a:off x="8254865" y="3904221"/>
            <a:ext cx="1443547" cy="390241"/>
          </a:xfrm>
          <a:prstGeom prst="flowChartPreparation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BBE0E3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en-US" altLang="zh-TW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UV</a:t>
            </a:r>
            <a:r>
              <a:rPr lang="zh-TW" altLang="en-US" sz="1200" kern="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改質</a:t>
            </a:r>
            <a:endParaRPr lang="en-US" altLang="zh-CN" sz="1200" kern="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8" name="直接箭头连接符 98">
            <a:extLst>
              <a:ext uri="{FF2B5EF4-FFF2-40B4-BE49-F238E27FC236}">
                <a16:creationId xmlns:a16="http://schemas.microsoft.com/office/drawing/2014/main" id="{30FCE09A-471E-4143-B6E6-41949B13276A}"/>
              </a:ext>
            </a:extLst>
          </p:cNvPr>
          <p:cNvCxnSpPr>
            <a:cxnSpLocks noChangeShapeType="1"/>
            <a:endCxn id="114" idx="2"/>
          </p:cNvCxnSpPr>
          <p:nvPr/>
        </p:nvCxnSpPr>
        <p:spPr bwMode="auto">
          <a:xfrm flipV="1">
            <a:off x="8974732" y="4294462"/>
            <a:ext cx="1907" cy="698272"/>
          </a:xfrm>
          <a:prstGeom prst="straightConnector1">
            <a:avLst/>
          </a:prstGeom>
          <a:noFill/>
          <a:ln w="63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586709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>
            <a:hlinkClick r:id="rId3" action="ppaction://hlinksldjump"/>
            <a:extLst>
              <a:ext uri="{FF2B5EF4-FFF2-40B4-BE49-F238E27FC236}">
                <a16:creationId xmlns:a16="http://schemas.microsoft.com/office/drawing/2014/main" id="{86E3EEC5-3AEE-420B-8275-1A093E83E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0506" y="478646"/>
            <a:ext cx="59202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Materials and Manufacturing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材料及</a:t>
            </a:r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製程能力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id="{A29FB5E3-0213-43C3-8C39-DFEA375D522E}"/>
              </a:ext>
            </a:extLst>
          </p:cNvPr>
          <p:cNvGrpSpPr>
            <a:grpSpLocks/>
          </p:cNvGrpSpPr>
          <p:nvPr/>
        </p:nvGrpSpPr>
        <p:grpSpPr bwMode="auto">
          <a:xfrm>
            <a:off x="1421258" y="1052736"/>
            <a:ext cx="1363663" cy="523875"/>
            <a:chOff x="2567" y="881495"/>
            <a:chExt cx="1364009" cy="52504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36E9FAD5-2B54-4BA6-9A48-50D9359DA6BD}"/>
                </a:ext>
              </a:extLst>
            </p:cNvPr>
            <p:cNvSpPr/>
            <p:nvPr/>
          </p:nvSpPr>
          <p:spPr>
            <a:xfrm>
              <a:off x="2567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9916299-B6E5-46B7-9089-CE73FC836269}"/>
                </a:ext>
              </a:extLst>
            </p:cNvPr>
            <p:cNvSpPr/>
            <p:nvPr/>
          </p:nvSpPr>
          <p:spPr>
            <a:xfrm>
              <a:off x="2567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78232" tIns="44704" rIns="78232" bIns="44704" spcCol="1270" anchor="ctr"/>
            <a:lstStyle/>
            <a:p>
              <a:pPr algn="ctr" defTabSz="488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11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可生產材料</a:t>
              </a:r>
              <a:endParaRPr lang="en-US" sz="11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7">
            <a:extLst>
              <a:ext uri="{FF2B5EF4-FFF2-40B4-BE49-F238E27FC236}">
                <a16:creationId xmlns:a16="http://schemas.microsoft.com/office/drawing/2014/main" id="{7EDEB34D-CCA6-4A35-97E2-A312CE32FD31}"/>
              </a:ext>
            </a:extLst>
          </p:cNvPr>
          <p:cNvGrpSpPr>
            <a:grpSpLocks/>
          </p:cNvGrpSpPr>
          <p:nvPr/>
        </p:nvGrpSpPr>
        <p:grpSpPr bwMode="auto">
          <a:xfrm>
            <a:off x="1421258" y="1624980"/>
            <a:ext cx="1363663" cy="2959100"/>
            <a:chOff x="2567" y="1406543"/>
            <a:chExt cx="1364009" cy="18164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0545564-F46A-4F14-9513-BC9A6D3C5455}"/>
                </a:ext>
              </a:extLst>
            </p:cNvPr>
            <p:cNvSpPr/>
            <p:nvPr/>
          </p:nvSpPr>
          <p:spPr>
            <a:xfrm>
              <a:off x="2567" y="1406543"/>
              <a:ext cx="1364009" cy="181641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EEFF48C-68BB-45A9-8C34-96A20F26F1CD}"/>
                </a:ext>
              </a:extLst>
            </p:cNvPr>
            <p:cNvSpPr/>
            <p:nvPr/>
          </p:nvSpPr>
          <p:spPr>
            <a:xfrm>
              <a:off x="2567" y="1406543"/>
              <a:ext cx="1364009" cy="181641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58674" tIns="58674" rIns="78232" bIns="88011"/>
            <a:lstStyle>
              <a:lvl1pPr marL="342900" indent="-342900" defTabSz="48895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57150" indent="-57150" defTabSz="48895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defTabSz="48895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defTabSz="48895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defTabSz="48895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defTabSz="48895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defTabSz="48895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defTabSz="48895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defTabSz="48895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lvl="1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en-US" altLang="zh-CN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Silicone, NR, NBR, CR, IIR, PU, EPDM and</a:t>
              </a:r>
              <a:r>
                <a:rPr lang="zh-CN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各種合成矽橡膠</a:t>
              </a:r>
              <a:r>
                <a:rPr lang="en-US" altLang="zh-CN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Products                                   </a:t>
              </a:r>
            </a:p>
            <a:p>
              <a:pPr lvl="1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醫療級</a:t>
              </a:r>
              <a:r>
                <a:rPr lang="en-US" altLang="zh-TW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食品級</a:t>
              </a:r>
            </a:p>
            <a:p>
              <a:pPr lvl="1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液態矽膠材料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0B694010-5CC6-4262-AD77-6534160A7DE3}"/>
              </a:ext>
            </a:extLst>
          </p:cNvPr>
          <p:cNvGrpSpPr>
            <a:grpSpLocks/>
          </p:cNvGrpSpPr>
          <p:nvPr/>
        </p:nvGrpSpPr>
        <p:grpSpPr bwMode="auto">
          <a:xfrm>
            <a:off x="4531171" y="1052736"/>
            <a:ext cx="1363662" cy="523875"/>
            <a:chOff x="1557538" y="881495"/>
            <a:chExt cx="1364009" cy="52504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3C23EA4-3D64-4B9F-B7DA-E0FC9D2FB5A0}"/>
                </a:ext>
              </a:extLst>
            </p:cNvPr>
            <p:cNvSpPr/>
            <p:nvPr/>
          </p:nvSpPr>
          <p:spPr>
            <a:xfrm>
              <a:off x="1557538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2F749DF-E305-4A7F-98BC-9DF96950F94A}"/>
                </a:ext>
              </a:extLst>
            </p:cNvPr>
            <p:cNvSpPr/>
            <p:nvPr/>
          </p:nvSpPr>
          <p:spPr>
            <a:xfrm>
              <a:off x="1557538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78232" tIns="44704" rIns="78232" bIns="44704" spcCol="1270" anchor="ctr"/>
            <a:lstStyle/>
            <a:p>
              <a:pPr algn="ctr" defTabSz="488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1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產品硬度範圍</a:t>
              </a:r>
              <a:endParaRPr lang="en-US" sz="11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9">
            <a:extLst>
              <a:ext uri="{FF2B5EF4-FFF2-40B4-BE49-F238E27FC236}">
                <a16:creationId xmlns:a16="http://schemas.microsoft.com/office/drawing/2014/main" id="{6AD9C933-4FC1-445D-A107-D444132B2BBA}"/>
              </a:ext>
            </a:extLst>
          </p:cNvPr>
          <p:cNvGrpSpPr>
            <a:grpSpLocks/>
          </p:cNvGrpSpPr>
          <p:nvPr/>
        </p:nvGrpSpPr>
        <p:grpSpPr bwMode="auto">
          <a:xfrm>
            <a:off x="4531171" y="1624980"/>
            <a:ext cx="1363662" cy="2959100"/>
            <a:chOff x="1557538" y="1406543"/>
            <a:chExt cx="1364009" cy="18164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E95EF59-5337-4E1E-AB45-C8A8C9D9F385}"/>
                </a:ext>
              </a:extLst>
            </p:cNvPr>
            <p:cNvSpPr/>
            <p:nvPr/>
          </p:nvSpPr>
          <p:spPr>
            <a:xfrm>
              <a:off x="1557538" y="1406543"/>
              <a:ext cx="1364009" cy="181641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461B316-063A-4BD6-A39F-30CEC428EB68}"/>
                </a:ext>
              </a:extLst>
            </p:cNvPr>
            <p:cNvSpPr/>
            <p:nvPr/>
          </p:nvSpPr>
          <p:spPr>
            <a:xfrm>
              <a:off x="1557538" y="1406543"/>
              <a:ext cx="1364009" cy="181641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58674" tIns="58674" rIns="78232" bIns="88011" spcCol="1270"/>
            <a:lstStyle/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邵氏硬度</a:t>
              </a:r>
              <a:r>
                <a:rPr lang="en-US" altLang="zh-TW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～</a:t>
              </a:r>
              <a:r>
                <a:rPr lang="en-US" altLang="zh-TW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</a:t>
              </a: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度</a:t>
              </a:r>
            </a:p>
          </p:txBody>
        </p:sp>
      </p:grpSp>
      <p:grpSp>
        <p:nvGrpSpPr>
          <p:cNvPr id="15" name="组合 10">
            <a:extLst>
              <a:ext uri="{FF2B5EF4-FFF2-40B4-BE49-F238E27FC236}">
                <a16:creationId xmlns:a16="http://schemas.microsoft.com/office/drawing/2014/main" id="{363BA309-EF71-404D-9F85-6B29159E9BF0}"/>
              </a:ext>
            </a:extLst>
          </p:cNvPr>
          <p:cNvGrpSpPr>
            <a:grpSpLocks/>
          </p:cNvGrpSpPr>
          <p:nvPr/>
        </p:nvGrpSpPr>
        <p:grpSpPr bwMode="auto">
          <a:xfrm>
            <a:off x="2975421" y="1052736"/>
            <a:ext cx="1363662" cy="523875"/>
            <a:chOff x="3112509" y="881495"/>
            <a:chExt cx="1364009" cy="52504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7013F10-3F48-4D3D-A32E-B49FAF3DB70F}"/>
                </a:ext>
              </a:extLst>
            </p:cNvPr>
            <p:cNvSpPr/>
            <p:nvPr/>
          </p:nvSpPr>
          <p:spPr>
            <a:xfrm>
              <a:off x="3112509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69CB7FB-0B8B-4770-BB67-E3EDC0082DDE}"/>
                </a:ext>
              </a:extLst>
            </p:cNvPr>
            <p:cNvSpPr/>
            <p:nvPr/>
          </p:nvSpPr>
          <p:spPr>
            <a:xfrm>
              <a:off x="3112509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78232" tIns="44704" rIns="78232" bIns="44704" spcCol="1270" anchor="ctr"/>
            <a:lstStyle/>
            <a:p>
              <a:pPr algn="ctr" defTabSz="488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11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附加特性矽膠原料</a:t>
              </a:r>
              <a:endParaRPr lang="en-US" sz="11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1">
            <a:extLst>
              <a:ext uri="{FF2B5EF4-FFF2-40B4-BE49-F238E27FC236}">
                <a16:creationId xmlns:a16="http://schemas.microsoft.com/office/drawing/2014/main" id="{49191F70-35AE-42E8-BACB-1D7E4E7CC984}"/>
              </a:ext>
            </a:extLst>
          </p:cNvPr>
          <p:cNvGrpSpPr>
            <a:grpSpLocks/>
          </p:cNvGrpSpPr>
          <p:nvPr/>
        </p:nvGrpSpPr>
        <p:grpSpPr bwMode="auto">
          <a:xfrm>
            <a:off x="2975421" y="1624980"/>
            <a:ext cx="1363662" cy="2959100"/>
            <a:chOff x="3112509" y="1406543"/>
            <a:chExt cx="1364009" cy="18164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792943F-E668-4309-B44E-5929EAFAFC8E}"/>
                </a:ext>
              </a:extLst>
            </p:cNvPr>
            <p:cNvSpPr/>
            <p:nvPr/>
          </p:nvSpPr>
          <p:spPr>
            <a:xfrm>
              <a:off x="3112509" y="1406543"/>
              <a:ext cx="1364009" cy="181641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2210B74-7190-4407-A08F-3CB7D20C3347}"/>
                </a:ext>
              </a:extLst>
            </p:cNvPr>
            <p:cNvSpPr/>
            <p:nvPr/>
          </p:nvSpPr>
          <p:spPr>
            <a:xfrm>
              <a:off x="3112509" y="1406543"/>
              <a:ext cx="1364009" cy="181641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58674" tIns="58674" rIns="78232" bIns="88011" spcCol="1270"/>
            <a:lstStyle/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高壽命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高拉力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抗</a:t>
              </a:r>
              <a:r>
                <a:rPr lang="en-US" altLang="zh-TW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UV</a:t>
              </a: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防油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防火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螢光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高透明</a:t>
              </a:r>
            </a:p>
          </p:txBody>
        </p:sp>
      </p:grpSp>
      <p:grpSp>
        <p:nvGrpSpPr>
          <p:cNvPr id="21" name="组合 12">
            <a:extLst>
              <a:ext uri="{FF2B5EF4-FFF2-40B4-BE49-F238E27FC236}">
                <a16:creationId xmlns:a16="http://schemas.microsoft.com/office/drawing/2014/main" id="{0ACA504B-E642-48E5-86CD-9838EC542076}"/>
              </a:ext>
            </a:extLst>
          </p:cNvPr>
          <p:cNvGrpSpPr>
            <a:grpSpLocks/>
          </p:cNvGrpSpPr>
          <p:nvPr/>
        </p:nvGrpSpPr>
        <p:grpSpPr bwMode="auto">
          <a:xfrm>
            <a:off x="6085333" y="1052736"/>
            <a:ext cx="1363663" cy="523875"/>
            <a:chOff x="4667480" y="881495"/>
            <a:chExt cx="1364009" cy="52504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00C7824A-A087-4DEB-B8E3-47F40C6D1C95}"/>
                </a:ext>
              </a:extLst>
            </p:cNvPr>
            <p:cNvSpPr/>
            <p:nvPr/>
          </p:nvSpPr>
          <p:spPr>
            <a:xfrm>
              <a:off x="4667480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7F6615C-20CB-45AE-9FBE-C82953E60C82}"/>
                </a:ext>
              </a:extLst>
            </p:cNvPr>
            <p:cNvSpPr/>
            <p:nvPr/>
          </p:nvSpPr>
          <p:spPr>
            <a:xfrm>
              <a:off x="4667480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78232" tIns="44704" rIns="78232" bIns="44704" spcCol="1270" anchor="ctr"/>
            <a:lstStyle/>
            <a:p>
              <a:pPr algn="ctr" defTabSz="488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11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成型工藝</a:t>
              </a:r>
              <a:endParaRPr lang="en-US" sz="11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13">
            <a:extLst>
              <a:ext uri="{FF2B5EF4-FFF2-40B4-BE49-F238E27FC236}">
                <a16:creationId xmlns:a16="http://schemas.microsoft.com/office/drawing/2014/main" id="{9482B943-FAA4-4A60-89C7-3B5CEB0CA062}"/>
              </a:ext>
            </a:extLst>
          </p:cNvPr>
          <p:cNvGrpSpPr>
            <a:grpSpLocks/>
          </p:cNvGrpSpPr>
          <p:nvPr/>
        </p:nvGrpSpPr>
        <p:grpSpPr bwMode="auto">
          <a:xfrm>
            <a:off x="6085333" y="1624980"/>
            <a:ext cx="1363663" cy="2959100"/>
            <a:chOff x="4667480" y="1406543"/>
            <a:chExt cx="1364009" cy="18164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113AF02-1E6E-4577-AF29-3FB3FFC7AAD3}"/>
                </a:ext>
              </a:extLst>
            </p:cNvPr>
            <p:cNvSpPr/>
            <p:nvPr/>
          </p:nvSpPr>
          <p:spPr>
            <a:xfrm>
              <a:off x="4667480" y="1406543"/>
              <a:ext cx="1364009" cy="181641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2ED062F-9AEA-435C-8F14-A55E0A55BC39}"/>
                </a:ext>
              </a:extLst>
            </p:cNvPr>
            <p:cNvSpPr/>
            <p:nvPr/>
          </p:nvSpPr>
          <p:spPr>
            <a:xfrm>
              <a:off x="4667480" y="1406543"/>
              <a:ext cx="1364009" cy="181641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58674" tIns="58674" rIns="78232" bIns="88011" spcCol="1270"/>
            <a:lstStyle/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二次成型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點膠組裝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擺料技術</a:t>
              </a:r>
              <a:endParaRPr lang="en-US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低溫成型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穩定按鍵製程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altLang="zh-TW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P+R+M</a:t>
              </a: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貼合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複合式成型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鐳射雕刻</a:t>
              </a:r>
              <a:endParaRPr lang="en-US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14">
            <a:extLst>
              <a:ext uri="{FF2B5EF4-FFF2-40B4-BE49-F238E27FC236}">
                <a16:creationId xmlns:a16="http://schemas.microsoft.com/office/drawing/2014/main" id="{0F14A0B3-45F8-458C-B716-22BFAEC0DDD1}"/>
              </a:ext>
            </a:extLst>
          </p:cNvPr>
          <p:cNvGrpSpPr>
            <a:grpSpLocks/>
          </p:cNvGrpSpPr>
          <p:nvPr/>
        </p:nvGrpSpPr>
        <p:grpSpPr bwMode="auto">
          <a:xfrm>
            <a:off x="7641083" y="1052736"/>
            <a:ext cx="1363663" cy="523875"/>
            <a:chOff x="6222451" y="881495"/>
            <a:chExt cx="1364009" cy="52504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70473B3D-BF30-4525-988E-25506BEC26B0}"/>
                </a:ext>
              </a:extLst>
            </p:cNvPr>
            <p:cNvSpPr/>
            <p:nvPr/>
          </p:nvSpPr>
          <p:spPr>
            <a:xfrm>
              <a:off x="6222451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3CFAC08F-A283-4107-85F0-8989B527E825}"/>
                </a:ext>
              </a:extLst>
            </p:cNvPr>
            <p:cNvSpPr/>
            <p:nvPr/>
          </p:nvSpPr>
          <p:spPr>
            <a:xfrm>
              <a:off x="6222451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78232" tIns="44704" rIns="78232" bIns="44704" spcCol="1270" anchor="ctr"/>
            <a:lstStyle/>
            <a:p>
              <a:pPr algn="ctr" defTabSz="488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11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特殊生產效果</a:t>
              </a:r>
              <a:endParaRPr lang="en-US" sz="11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15">
            <a:extLst>
              <a:ext uri="{FF2B5EF4-FFF2-40B4-BE49-F238E27FC236}">
                <a16:creationId xmlns:a16="http://schemas.microsoft.com/office/drawing/2014/main" id="{F90AA907-815E-43CB-A822-EF7EC18AD3ED}"/>
              </a:ext>
            </a:extLst>
          </p:cNvPr>
          <p:cNvGrpSpPr>
            <a:grpSpLocks/>
          </p:cNvGrpSpPr>
          <p:nvPr/>
        </p:nvGrpSpPr>
        <p:grpSpPr bwMode="auto">
          <a:xfrm>
            <a:off x="7641083" y="1624980"/>
            <a:ext cx="1363663" cy="2959100"/>
            <a:chOff x="6222451" y="1406543"/>
            <a:chExt cx="1364009" cy="295942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91285426-EB36-44A0-B3C4-1137A5CCDB13}"/>
                </a:ext>
              </a:extLst>
            </p:cNvPr>
            <p:cNvSpPr/>
            <p:nvPr/>
          </p:nvSpPr>
          <p:spPr>
            <a:xfrm>
              <a:off x="6222451" y="1406543"/>
              <a:ext cx="1364009" cy="1816299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F77AD49D-05D0-484C-86F7-42DC3D752C8A}"/>
                </a:ext>
              </a:extLst>
            </p:cNvPr>
            <p:cNvSpPr/>
            <p:nvPr/>
          </p:nvSpPr>
          <p:spPr>
            <a:xfrm>
              <a:off x="6222451" y="1406543"/>
              <a:ext cx="1364009" cy="2959425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58674" tIns="58674" rIns="78232" bIns="88011" spcCol="1270"/>
            <a:lstStyle/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模具鐳射雕刻</a:t>
              </a:r>
              <a:endParaRPr lang="en-US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模具鏡面放電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模具精雕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模具蝕紋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特色印刷</a:t>
              </a:r>
              <a:endParaRPr lang="en-US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16">
            <a:extLst>
              <a:ext uri="{FF2B5EF4-FFF2-40B4-BE49-F238E27FC236}">
                <a16:creationId xmlns:a16="http://schemas.microsoft.com/office/drawing/2014/main" id="{EA2A7081-D524-4E41-A00C-294843A1E4D5}"/>
              </a:ext>
            </a:extLst>
          </p:cNvPr>
          <p:cNvGrpSpPr>
            <a:grpSpLocks/>
          </p:cNvGrpSpPr>
          <p:nvPr/>
        </p:nvGrpSpPr>
        <p:grpSpPr bwMode="auto">
          <a:xfrm>
            <a:off x="9195246" y="1052736"/>
            <a:ext cx="1363662" cy="523875"/>
            <a:chOff x="7777422" y="881495"/>
            <a:chExt cx="1364009" cy="52504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7C729EE-5125-458A-8982-B0CE7B85B9A5}"/>
                </a:ext>
              </a:extLst>
            </p:cNvPr>
            <p:cNvSpPr/>
            <p:nvPr/>
          </p:nvSpPr>
          <p:spPr>
            <a:xfrm>
              <a:off x="7777422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F03296F9-0A5F-413E-8CA4-0AF381761760}"/>
                </a:ext>
              </a:extLst>
            </p:cNvPr>
            <p:cNvSpPr/>
            <p:nvPr/>
          </p:nvSpPr>
          <p:spPr>
            <a:xfrm>
              <a:off x="7777422" y="881495"/>
              <a:ext cx="1364009" cy="52504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78232" tIns="44704" rIns="78232" bIns="44704" spcCol="1270" anchor="ctr"/>
            <a:lstStyle/>
            <a:p>
              <a:pPr algn="ctr" defTabSz="488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11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矽膠表面處理</a:t>
              </a:r>
              <a:endParaRPr lang="en-US" sz="11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17">
            <a:extLst>
              <a:ext uri="{FF2B5EF4-FFF2-40B4-BE49-F238E27FC236}">
                <a16:creationId xmlns:a16="http://schemas.microsoft.com/office/drawing/2014/main" id="{00A8FD09-2C00-4278-A07C-3F0B6BF115CF}"/>
              </a:ext>
            </a:extLst>
          </p:cNvPr>
          <p:cNvGrpSpPr>
            <a:grpSpLocks/>
          </p:cNvGrpSpPr>
          <p:nvPr/>
        </p:nvGrpSpPr>
        <p:grpSpPr bwMode="auto">
          <a:xfrm>
            <a:off x="9195246" y="1624980"/>
            <a:ext cx="1363662" cy="2959100"/>
            <a:chOff x="7777422" y="1406543"/>
            <a:chExt cx="1364009" cy="18164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F33AFAB-0C2E-4F32-A9CF-D07FC2F13051}"/>
                </a:ext>
              </a:extLst>
            </p:cNvPr>
            <p:cNvSpPr/>
            <p:nvPr/>
          </p:nvSpPr>
          <p:spPr>
            <a:xfrm>
              <a:off x="7777422" y="1406543"/>
              <a:ext cx="1364009" cy="181641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7D5BD6C-6A67-4947-AB4F-FAFE8FD68E0B}"/>
                </a:ext>
              </a:extLst>
            </p:cNvPr>
            <p:cNvSpPr/>
            <p:nvPr/>
          </p:nvSpPr>
          <p:spPr>
            <a:xfrm>
              <a:off x="7777422" y="1406543"/>
              <a:ext cx="1364009" cy="181641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58674" tIns="58674" rIns="78232" bIns="88011" spcCol="1270"/>
            <a:lstStyle/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特殊毛邊處理</a:t>
              </a:r>
              <a:endParaRPr lang="en-US" altLang="zh-TW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altLang="zh-TW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UV Light Surface Treatment </a:t>
              </a: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手感油</a:t>
              </a:r>
              <a:r>
                <a:rPr lang="en-US" altLang="zh-TW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Coating</a:t>
              </a: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PU coating</a:t>
              </a: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Water Turn Printing</a:t>
              </a:r>
            </a:p>
            <a:p>
              <a:pPr marL="57150" lvl="1" indent="-57150" defTabSz="488950" eaLnBrk="1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2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Thermal Turn Printing</a:t>
              </a:r>
            </a:p>
          </p:txBody>
        </p:sp>
      </p:grpSp>
      <p:graphicFrame>
        <p:nvGraphicFramePr>
          <p:cNvPr id="40" name="表格 39">
            <a:extLst>
              <a:ext uri="{FF2B5EF4-FFF2-40B4-BE49-F238E27FC236}">
                <a16:creationId xmlns:a16="http://schemas.microsoft.com/office/drawing/2014/main" id="{BCBCEDDA-35CD-4224-99F7-AA666638BC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923465"/>
              </p:ext>
            </p:extLst>
          </p:nvPr>
        </p:nvGraphicFramePr>
        <p:xfrm>
          <a:off x="1421258" y="4653136"/>
          <a:ext cx="9137650" cy="20767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83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4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領先技術能力</a:t>
                      </a:r>
                    </a:p>
                  </a:txBody>
                  <a:tcPr marL="91455" marR="91455" marT="45694" marB="45694" anchor="ctr" anchorCtr="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制程工藝特點</a:t>
                      </a:r>
                    </a:p>
                  </a:txBody>
                  <a:tcPr marL="91455" marR="91455" marT="45694" marB="45694" anchor="ctr" anchorCtr="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低溫成型</a:t>
                      </a:r>
                      <a:endParaRPr lang="zh-CN" altLang="en-U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55" marR="91455" marT="45694" marB="45694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將成型、包膠溫度從下限</a:t>
                      </a:r>
                      <a:r>
                        <a:rPr lang="en-US" altLang="zh-TW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</a:t>
                      </a:r>
                      <a:r>
                        <a:rPr lang="zh-TW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altLang="zh-TW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130</a:t>
                      </a:r>
                      <a:r>
                        <a:rPr lang="zh-TW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度成功降低至</a:t>
                      </a:r>
                      <a:r>
                        <a:rPr lang="en-US" altLang="zh-TW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</a:t>
                      </a:r>
                      <a:r>
                        <a:rPr lang="zh-TW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度</a:t>
                      </a:r>
                      <a:r>
                        <a:rPr lang="en-US" altLang="zh-TW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,</a:t>
                      </a:r>
                      <a:r>
                        <a:rPr lang="zh-TW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避免物件因高溫而變形、因高溫而導致電子零件的損傷。</a:t>
                      </a:r>
                    </a:p>
                  </a:txBody>
                  <a:tcPr marL="91455" marR="91455" marT="45694" marB="45694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多材質</a:t>
                      </a:r>
                      <a:r>
                        <a:rPr lang="zh-TW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結合</a:t>
                      </a:r>
                      <a:endParaRPr lang="zh-CN" altLang="en-U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55" marR="91455" marT="45694" marB="45694" anchor="ctr" anchorCtr="1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CN" altLang="en-US" sz="11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完成塑膠，五金，鍍層，布料，玻纖等材質與矽膠</a:t>
                      </a:r>
                      <a:r>
                        <a:rPr lang="zh-TW" altLang="en-US" sz="11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結合</a:t>
                      </a:r>
                      <a:r>
                        <a:rPr lang="zh-CN" altLang="en-US" sz="11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成型的工藝</a:t>
                      </a:r>
                      <a:r>
                        <a:rPr lang="zh-TW" altLang="en-US" sz="11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  <a:endParaRPr lang="zh-CN" altLang="en-U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55" marR="91455" marT="45694" marB="4569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UV</a:t>
                      </a:r>
                      <a:r>
                        <a:rPr lang="zh-CN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光表面處理</a:t>
                      </a:r>
                      <a:endParaRPr lang="zh-CN" altLang="en-U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55" marR="91455" marT="45694" marB="45694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UV</a:t>
                      </a:r>
                      <a:r>
                        <a:rPr lang="zh-CN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光對矽膠，橡膠材質表面進行活化處理，增加印刷</a:t>
                      </a:r>
                      <a:r>
                        <a:rPr lang="en-US" altLang="zh-CN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噴塗附著效果一倍</a:t>
                      </a:r>
                      <a:r>
                        <a:rPr lang="zh-TW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</a:t>
                      </a:r>
                      <a:r>
                        <a:rPr lang="zh-CN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</a:t>
                      </a:r>
                      <a:r>
                        <a:rPr lang="zh-TW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  <a:endParaRPr lang="en-US" altLang="zh-TW" sz="11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UV</a:t>
                      </a:r>
                      <a:r>
                        <a:rPr lang="zh-TW" alt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光對矽膠表面改質，增加表面滑度及防塵效果且不破壞表面拋光亮面效果。</a:t>
                      </a:r>
                      <a:endParaRPr lang="zh-CN" altLang="en-US" sz="11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55" marR="91455" marT="45694" marB="45694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0955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內容版面配置區 5">
            <a:extLst>
              <a:ext uri="{FF2B5EF4-FFF2-40B4-BE49-F238E27FC236}">
                <a16:creationId xmlns:a16="http://schemas.microsoft.com/office/drawing/2014/main" id="{DDAE9508-B683-4D3F-BA7A-C91B85009E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146749"/>
              </p:ext>
            </p:extLst>
          </p:nvPr>
        </p:nvGraphicFramePr>
        <p:xfrm>
          <a:off x="491176" y="1124744"/>
          <a:ext cx="6149735" cy="5238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迴轉箭號 39">
            <a:extLst>
              <a:ext uri="{FF2B5EF4-FFF2-40B4-BE49-F238E27FC236}">
                <a16:creationId xmlns:a16="http://schemas.microsoft.com/office/drawing/2014/main" id="{AA59881F-1A42-44AB-B487-A40E9800F935}"/>
              </a:ext>
            </a:extLst>
          </p:cNvPr>
          <p:cNvSpPr/>
          <p:nvPr/>
        </p:nvSpPr>
        <p:spPr>
          <a:xfrm rot="16200000">
            <a:off x="-170284" y="4869160"/>
            <a:ext cx="1728192" cy="1008112"/>
          </a:xfrm>
          <a:prstGeom prst="uturn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002060"/>
              </a:solidFill>
            </a:endParaRPr>
          </a:p>
        </p:txBody>
      </p:sp>
      <p:sp>
        <p:nvSpPr>
          <p:cNvPr id="4" name="Text Box 15">
            <a:hlinkClick r:id="rId8" action="ppaction://hlinksldjump"/>
            <a:extLst>
              <a:ext uri="{FF2B5EF4-FFF2-40B4-BE49-F238E27FC236}">
                <a16:creationId xmlns:a16="http://schemas.microsoft.com/office/drawing/2014/main" id="{E2B34AED-8798-4231-AE43-0364F21AA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291" y="294873"/>
            <a:ext cx="44422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NPI workflow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新產品開發作業流程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6D894A0-21D9-4A1A-A9B4-4480B0BB46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8548" y="3482753"/>
            <a:ext cx="4442243" cy="216024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04312E2-AEF0-46F5-B668-38918E64F0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8549" y="1124745"/>
            <a:ext cx="4442242" cy="2286000"/>
          </a:xfrm>
          <a:prstGeom prst="rect">
            <a:avLst/>
          </a:prstGeom>
        </p:spPr>
      </p:pic>
      <p:sp>
        <p:nvSpPr>
          <p:cNvPr id="7" name="Rectangle 21">
            <a:extLst>
              <a:ext uri="{FF2B5EF4-FFF2-40B4-BE49-F238E27FC236}">
                <a16:creationId xmlns:a16="http://schemas.microsoft.com/office/drawing/2014/main" id="{86B92263-4AF5-45C4-AB01-F27B926DB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548" y="5661248"/>
            <a:ext cx="437910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4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專業，優質的</a:t>
            </a:r>
            <a:r>
              <a:rPr lang="en-US" altLang="zh-CN" sz="14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DFM</a:t>
            </a:r>
            <a:r>
              <a:rPr lang="zh-CN" altLang="en-US" sz="14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，產品和模具結構，</a:t>
            </a:r>
            <a:r>
              <a:rPr lang="en-US" altLang="zh-CN" sz="14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parting line</a:t>
            </a:r>
            <a:r>
              <a:rPr lang="zh-CN" altLang="en-US" sz="14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process</a:t>
            </a:r>
            <a:r>
              <a:rPr lang="zh-CN" altLang="en-US" sz="14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詳細說明和建議，讓客戶在開發無後顧之憂。</a:t>
            </a:r>
            <a:r>
              <a:rPr lang="en-US" altLang="zh-CN" sz="14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TW" altLang="en-US" sz="14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3388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82D6BEC5-A3FE-457F-8023-E0DC8C7B6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386342"/>
              </p:ext>
            </p:extLst>
          </p:nvPr>
        </p:nvGraphicFramePr>
        <p:xfrm>
          <a:off x="333772" y="836712"/>
          <a:ext cx="11521280" cy="5904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8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zh-TW" altLang="en-US" sz="14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成型工藝</a:t>
                      </a:r>
                      <a:endParaRPr lang="zh-CN" altLang="en-US" sz="1400" dirty="0">
                        <a:solidFill>
                          <a:srgbClr val="00206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15" marB="45715" anchor="ctr" anchorCtr="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說明</a:t>
                      </a:r>
                    </a:p>
                  </a:txBody>
                  <a:tcPr marT="45715" marB="45715" anchor="ctr" anchorCtr="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成型工藝</a:t>
                      </a:r>
                      <a:endParaRPr lang="zh-CN" altLang="en-US" sz="1400" dirty="0">
                        <a:solidFill>
                          <a:srgbClr val="00206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15" marB="45715" anchor="ctr" anchorCtr="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說明</a:t>
                      </a:r>
                    </a:p>
                  </a:txBody>
                  <a:tcPr marT="45715" marB="45715" anchor="ctr" anchorCtr="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64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二次成型</a:t>
                      </a:r>
                      <a:endParaRPr lang="en-US" altLang="zh-CN" sz="1400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15" marB="4571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TW" altLang="en-US" sz="1300" kern="12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利用矽膠的結合特性，讓不同顏色的色塊做二次加工結合，使產品外觀色階分明。</a:t>
                      </a:r>
                    </a:p>
                  </a:txBody>
                  <a:tcPr marT="45715" marB="4571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穩定按鍵制程</a:t>
                      </a:r>
                      <a:endParaRPr lang="en-US" altLang="zh-TW" sz="1400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45715" marB="4571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針對客戶的需求通過模具結構的設計、原料與製程的調整，讓產品主要性能規格</a:t>
                      </a:r>
                      <a:r>
                        <a:rPr lang="en-US" altLang="zh-TW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CPK</a:t>
                      </a:r>
                      <a:r>
                        <a:rPr lang="zh-TW" altLang="en-US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值可在</a:t>
                      </a:r>
                      <a:r>
                        <a:rPr lang="en-US" altLang="zh-TW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1.33</a:t>
                      </a:r>
                      <a:r>
                        <a:rPr lang="zh-TW" altLang="en-US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以上。</a:t>
                      </a:r>
                    </a:p>
                  </a:txBody>
                  <a:tcPr marT="45715" marB="4571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64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點膠組裝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15" marB="457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適用立體產品，用特殊矽膠膠水點膠組裝零件於主體或其他結構，完成後的產品強度不亞於一體成形。</a:t>
                      </a:r>
                    </a:p>
                  </a:txBody>
                  <a:tcPr marT="45715" marB="4571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P+R+M</a:t>
                      </a: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貼合</a:t>
                      </a:r>
                      <a:endParaRPr lang="en-US" altLang="zh-CN" sz="1400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15" marB="457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塑膠</a:t>
                      </a:r>
                      <a:r>
                        <a:rPr lang="en-US" altLang="zh-TW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TW" altLang="en-US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矽膠</a:t>
                      </a:r>
                      <a:r>
                        <a:rPr lang="en-US" altLang="zh-TW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TW" altLang="en-US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金屬自動點膠貼合，特殊的零件曲面弧面定位。</a:t>
                      </a:r>
                    </a:p>
                  </a:txBody>
                  <a:tcPr marT="45715" marB="4571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64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擺料技術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15" marB="4571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使用特殊擺放原料的方式，讓產品達到迷彩的外觀效果。</a:t>
                      </a:r>
                    </a:p>
                  </a:txBody>
                  <a:tcPr marT="45715" marB="4571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複合式成型</a:t>
                      </a:r>
                      <a:endParaRPr lang="en-US" altLang="zh-TW" sz="1400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15" marB="4571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使用低溫成形技術加上讓矽膠半成形的方式，讓物件在低溫、低壓力的矽膠空間與矽膠緊密結合，使產品的功能、外觀、平整度達到客戶的需求。</a:t>
                      </a:r>
                    </a:p>
                  </a:txBody>
                  <a:tcPr marT="45715" marB="4571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64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低溫成型</a:t>
                      </a:r>
                      <a:endParaRPr lang="en-US" altLang="zh-TW" sz="1400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endParaRPr lang="zh-TW" altLang="en-US" sz="1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15" marB="457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新細明體" panose="02020500000000000000" pitchFamily="18" charset="-120"/>
                        </a:rPr>
                        <a:t>研發低溫成型原料的黃金配比，將成型溫度、包膠溫度從下限</a:t>
                      </a:r>
                      <a:r>
                        <a:rPr kumimoji="0" lang="en-US" altLang="zh-TW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新細明體" panose="02020500000000000000" pitchFamily="18" charset="-120"/>
                        </a:rPr>
                        <a:t>120</a:t>
                      </a:r>
                      <a:r>
                        <a:rPr kumimoji="0"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新細明體" panose="02020500000000000000" pitchFamily="18" charset="-120"/>
                        </a:rPr>
                        <a:t>～</a:t>
                      </a:r>
                      <a:r>
                        <a:rPr kumimoji="0" lang="en-US" altLang="zh-TW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新細明體" panose="02020500000000000000" pitchFamily="18" charset="-120"/>
                        </a:rPr>
                        <a:t>130</a:t>
                      </a:r>
                      <a:r>
                        <a:rPr kumimoji="0"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新細明體" panose="02020500000000000000" pitchFamily="18" charset="-120"/>
                        </a:rPr>
                        <a:t>度降低至</a:t>
                      </a:r>
                      <a:r>
                        <a:rPr kumimoji="0" lang="en-US" altLang="zh-TW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新細明體" panose="02020500000000000000" pitchFamily="18" charset="-120"/>
                        </a:rPr>
                        <a:t>90</a:t>
                      </a:r>
                      <a:r>
                        <a:rPr kumimoji="0"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新細明體" panose="02020500000000000000" pitchFamily="18" charset="-120"/>
                        </a:rPr>
                        <a:t>度，能夠避免物件因高溫而變形或導致電子零件的損傷。</a:t>
                      </a:r>
                    </a:p>
                  </a:txBody>
                  <a:tcPr marT="45715" marB="4571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鐳射雕刻</a:t>
                      </a:r>
                      <a:endParaRPr lang="en-US" altLang="zh-TW" sz="1400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15" marB="4571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300" b="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新細明體" panose="02020500000000000000" pitchFamily="18" charset="-120"/>
                        </a:rPr>
                        <a:t>針對產品上需求精密的、立體的字型與圖案，使用鐳射雕刻作出客戶需求的效果。</a:t>
                      </a:r>
                    </a:p>
                  </a:txBody>
                  <a:tcPr marT="45715" marB="4571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" name="Text Box 15">
            <a:hlinkClick r:id="rId3" action="ppaction://hlinksldjump"/>
            <a:extLst>
              <a:ext uri="{FF2B5EF4-FFF2-40B4-BE49-F238E27FC236}">
                <a16:creationId xmlns:a16="http://schemas.microsoft.com/office/drawing/2014/main" id="{5170A3AE-A8A7-4DB3-A66C-6AFC3E9E7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869" y="347456"/>
            <a:ext cx="63177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Featured products &amp; process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優勢產品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工藝說明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3BA4BBC3-1EAA-4280-8AF3-5C7AE152BD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1" b="41832"/>
          <a:stretch/>
        </p:blipFill>
        <p:spPr bwMode="auto">
          <a:xfrm>
            <a:off x="623219" y="3140967"/>
            <a:ext cx="1360531" cy="668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圖片 4">
            <a:extLst>
              <a:ext uri="{FF2B5EF4-FFF2-40B4-BE49-F238E27FC236}">
                <a16:creationId xmlns:a16="http://schemas.microsoft.com/office/drawing/2014/main" id="{AA1233BC-DFC8-4AFC-A20D-1C009A2CAC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80754" y="4175770"/>
            <a:ext cx="638398" cy="1353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3" descr="SANY0163">
            <a:extLst>
              <a:ext uri="{FF2B5EF4-FFF2-40B4-BE49-F238E27FC236}">
                <a16:creationId xmlns:a16="http://schemas.microsoft.com/office/drawing/2014/main" id="{9FBC30EE-C7D6-461D-9A74-973F5AA27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8548" y="1793155"/>
            <a:ext cx="547154" cy="6239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" name="图片 6">
            <a:extLst>
              <a:ext uri="{FF2B5EF4-FFF2-40B4-BE49-F238E27FC236}">
                <a16:creationId xmlns:a16="http://schemas.microsoft.com/office/drawing/2014/main" id="{0396973F-87C2-4E93-818E-1AA4FAF8AC5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22784" r="25588" b="32251"/>
          <a:stretch/>
        </p:blipFill>
        <p:spPr bwMode="auto">
          <a:xfrm>
            <a:off x="6310436" y="1816584"/>
            <a:ext cx="943127" cy="6004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圖片 5" descr="一張含有 電子裝置, 小工具, 室內 的圖片&#10;&#10;AI 產生的內容可能不正確。">
            <a:extLst>
              <a:ext uri="{FF2B5EF4-FFF2-40B4-BE49-F238E27FC236}">
                <a16:creationId xmlns:a16="http://schemas.microsoft.com/office/drawing/2014/main" id="{5230F394-A038-07CE-D566-78E3B6CBC9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215" y="1838143"/>
            <a:ext cx="766604" cy="600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圖片 7" descr="一張含有 飛機, 紅色 的圖片&#10;&#10;AI 產生的內容可能不正確。">
            <a:extLst>
              <a:ext uri="{FF2B5EF4-FFF2-40B4-BE49-F238E27FC236}">
                <a16:creationId xmlns:a16="http://schemas.microsoft.com/office/drawing/2014/main" id="{3ECD54F1-4A00-D446-7412-1DD3ADE251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5261" y="1859704"/>
            <a:ext cx="961857" cy="5573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圖片 9" descr="一張含有 文字, 小工具, 日常攜帶品 的圖片&#10;&#10;AI 產生的內容可能不正確。">
            <a:extLst>
              <a:ext uri="{FF2B5EF4-FFF2-40B4-BE49-F238E27FC236}">
                <a16:creationId xmlns:a16="http://schemas.microsoft.com/office/drawing/2014/main" id="{0A0F832F-F232-A8C8-E6EB-B32FDDB507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7007" y="3027517"/>
            <a:ext cx="943127" cy="895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圖片 11" descr="一張含有 時尚配件, 工具, 室內, 配件 的圖片&#10;&#10;AI 產生的內容可能不正確。">
            <a:extLst>
              <a:ext uri="{FF2B5EF4-FFF2-40B4-BE49-F238E27FC236}">
                <a16:creationId xmlns:a16="http://schemas.microsoft.com/office/drawing/2014/main" id="{4966DA39-CB88-8447-AE5A-8205DE3F27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7645" y="4408238"/>
            <a:ext cx="1232736" cy="9125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圖片 13" descr="一張含有 圓形 的圖片&#10;&#10;AI 產生的內容可能不正確。">
            <a:extLst>
              <a:ext uri="{FF2B5EF4-FFF2-40B4-BE49-F238E27FC236}">
                <a16:creationId xmlns:a16="http://schemas.microsoft.com/office/drawing/2014/main" id="{689676C3-EDBD-7512-D214-814D67ED24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6598964" y="5581937"/>
            <a:ext cx="930100" cy="12327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圖片 15" descr="一張含有 時尚配件, 設計 的圖片&#10;&#10;AI 產生的內容可能不正確。">
            <a:extLst>
              <a:ext uri="{FF2B5EF4-FFF2-40B4-BE49-F238E27FC236}">
                <a16:creationId xmlns:a16="http://schemas.microsoft.com/office/drawing/2014/main" id="{49E7B55D-AFE8-74DB-C507-D5DEA6803B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7828" y="5735082"/>
            <a:ext cx="913871" cy="9484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37904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E6DF7C0-FDCF-4A45-8F78-8C8CDF191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126272"/>
              </p:ext>
            </p:extLst>
          </p:nvPr>
        </p:nvGraphicFramePr>
        <p:xfrm>
          <a:off x="330716" y="816378"/>
          <a:ext cx="11570422" cy="5996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98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58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zh-TW" altLang="en-US" sz="14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特殊生產效果</a:t>
                      </a:r>
                      <a:endParaRPr lang="zh-CN" altLang="en-US" sz="1400" dirty="0">
                        <a:solidFill>
                          <a:srgbClr val="00206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14" marB="45714" anchor="ctr" anchorCtr="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說明</a:t>
                      </a:r>
                    </a:p>
                  </a:txBody>
                  <a:tcPr marT="45714" marB="45714" anchor="ctr" anchorCtr="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特殊生產效果</a:t>
                      </a:r>
                      <a:r>
                        <a:rPr lang="en-US" altLang="zh-CN" sz="14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TW" altLang="en-US" sz="14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矽膠表面處理</a:t>
                      </a:r>
                      <a:endParaRPr lang="zh-CN" altLang="en-US" sz="1400" dirty="0">
                        <a:solidFill>
                          <a:srgbClr val="00206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14" marB="45714" anchor="ctr" anchorCtr="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說明</a:t>
                      </a:r>
                    </a:p>
                  </a:txBody>
                  <a:tcPr marT="45714" marB="45714" anchor="ctr" anchorCtr="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0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模具鐳射雕刻</a:t>
                      </a:r>
                      <a:endParaRPr lang="en-US" altLang="zh-CN" sz="1400" b="1" dirty="0">
                        <a:solidFill>
                          <a:srgbClr val="00206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45714" marB="45714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71450" lvl="0" indent="-171450" algn="just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鐳射加工開模銅工，字體線條</a:t>
                      </a:r>
                      <a:r>
                        <a:rPr lang="en-US" altLang="zh-CN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0.3mm</a:t>
                      </a: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，</a:t>
                      </a:r>
                      <a:endParaRPr lang="en-US" altLang="zh-CN" sz="1300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171450" lvl="0" indent="-171450" algn="just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深度</a:t>
                      </a:r>
                      <a:r>
                        <a:rPr lang="en-US" altLang="zh-CN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0.3mm</a:t>
                      </a: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；線條</a:t>
                      </a:r>
                      <a:r>
                        <a:rPr lang="en-US" altLang="zh-CN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logo</a:t>
                      </a: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精細清晰</a:t>
                      </a: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  <a:endParaRPr lang="zh-CN" altLang="en-US" sz="1300" dirty="0">
                        <a:solidFill>
                          <a:srgbClr val="00206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14" marB="45714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>
                          <a:solidFill>
                            <a:srgbClr val="00206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模具蝕紋</a:t>
                      </a:r>
                      <a:endParaRPr lang="en-US" altLang="zh-CN" sz="1400" b="1" dirty="0">
                        <a:solidFill>
                          <a:srgbClr val="00206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45714" marB="45714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71450" indent="-171450" algn="l">
                        <a:buFont typeface="Arial" pitchFamily="34" charset="0"/>
                        <a:buChar char="•"/>
                      </a:pP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模具蝕紋工藝，準確美觀。</a:t>
                      </a:r>
                    </a:p>
                  </a:txBody>
                  <a:tcPr marT="45714" marB="45714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0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模具鏡面放電</a:t>
                      </a:r>
                      <a:endParaRPr lang="en-US" altLang="zh-CN" sz="1400" b="1" dirty="0">
                        <a:solidFill>
                          <a:srgbClr val="00206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45714" marB="45714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71450" lvl="0" indent="-171450" algn="just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模具進行鏡面</a:t>
                      </a:r>
                      <a:r>
                        <a:rPr lang="en-US" altLang="zh-CN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EDM</a:t>
                      </a: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放電形成特殊紋理</a:t>
                      </a:r>
                      <a:r>
                        <a:rPr lang="en-US" altLang="zh-CN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(</a:t>
                      </a: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鉆石紋</a:t>
                      </a:r>
                      <a:r>
                        <a:rPr lang="en-US" altLang="zh-CN" sz="1300" dirty="0">
                          <a:solidFill>
                            <a:srgbClr val="00206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lang="zh-CN" altLang="en-US" sz="1300" dirty="0">
                        <a:solidFill>
                          <a:srgbClr val="00206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14" marB="45714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特色印刷</a:t>
                      </a:r>
                      <a:endParaRPr lang="en-US" altLang="zh-CN" sz="1400" b="1" dirty="0">
                        <a:solidFill>
                          <a:srgbClr val="00206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45714" marB="45714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71450" indent="-171450"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自動移印</a:t>
                      </a:r>
                      <a:r>
                        <a:rPr lang="en-US" altLang="zh-CN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絲印</a:t>
                      </a: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  <a:endParaRPr lang="en-US" altLang="zh-CN" sz="1300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準確定位套色</a:t>
                      </a: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  <a:endParaRPr lang="en-US" altLang="zh-TW" sz="1300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模擬硬式鍵盤手感。</a:t>
                      </a:r>
                      <a:endParaRPr lang="zh-CN" altLang="en-US" sz="1300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14" marB="4571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0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模具精雕處理</a:t>
                      </a:r>
                      <a:endParaRPr lang="en-US" altLang="zh-CN" sz="1400" b="1" dirty="0">
                        <a:solidFill>
                          <a:srgbClr val="00206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45714" marB="45714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71450" lvl="0" indent="-171450" algn="just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模具精密雕刻，</a:t>
                      </a:r>
                      <a:r>
                        <a:rPr lang="en-US" altLang="zh-CN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0.3*0.5mm</a:t>
                      </a: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凸點分佈，不同表面接合完整</a:t>
                      </a: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  <a:endParaRPr lang="zh-CN" altLang="en-US" sz="1300" dirty="0">
                        <a:solidFill>
                          <a:srgbClr val="00206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14" marB="45714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特殊毛邊處理</a:t>
                      </a:r>
                      <a:endParaRPr lang="en-US" altLang="zh-CN" sz="1400" b="1" dirty="0">
                        <a:solidFill>
                          <a:srgbClr val="00206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45714" marB="45714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71450" indent="-171450" algn="l">
                        <a:buFont typeface="Arial" pitchFamily="34" charset="0"/>
                        <a:buChar char="•"/>
                      </a:pP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利用</a:t>
                      </a: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液</a:t>
                      </a: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態</a:t>
                      </a: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氮</a:t>
                      </a: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</a:t>
                      </a: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除毛邊</a:t>
                      </a: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  <a:endParaRPr lang="zh-CN" altLang="en-US" sz="1300" dirty="0">
                        <a:solidFill>
                          <a:srgbClr val="00206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14" marB="45714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模具精雕處理</a:t>
                      </a:r>
                      <a:endParaRPr lang="en-US" altLang="zh-CN" sz="1400" b="1" dirty="0">
                        <a:solidFill>
                          <a:srgbClr val="00206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45714" marB="45714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71450" lvl="0" indent="-171450" algn="just">
                        <a:buFont typeface="Arial" pitchFamily="34" charset="0"/>
                        <a:buChar char="•"/>
                      </a:pPr>
                      <a:r>
                        <a:rPr lang="zh-CN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模具精雕，鉆石紋路細膩，合模面無縫結合</a:t>
                      </a:r>
                      <a:r>
                        <a:rPr lang="zh-TW" altLang="en-US" sz="13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  <a:endParaRPr lang="zh-CN" altLang="en-US" sz="1300" dirty="0">
                        <a:solidFill>
                          <a:srgbClr val="00206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14" marB="45714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UV light surface treatment </a:t>
                      </a:r>
                    </a:p>
                  </a:txBody>
                  <a:tcPr marT="45714" marB="45714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71450" indent="-171450"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2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使用</a:t>
                      </a:r>
                      <a:r>
                        <a:rPr lang="en-US" altLang="zh-TW" sz="12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UV</a:t>
                      </a:r>
                      <a:r>
                        <a:rPr lang="zh-TW" altLang="en-US" sz="12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光對矽膠、橡膠材質表面進行活化處理，增加印刷</a:t>
                      </a:r>
                      <a:r>
                        <a:rPr lang="en-US" altLang="zh-TW" sz="12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TW" altLang="en-US" sz="12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噴塗附著效果。</a:t>
                      </a:r>
                      <a:endParaRPr lang="en-US" altLang="zh-TW" sz="1200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2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使用</a:t>
                      </a:r>
                      <a:r>
                        <a:rPr lang="en-US" altLang="zh-TW" sz="12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UV</a:t>
                      </a:r>
                      <a:r>
                        <a:rPr lang="zh-TW" altLang="en-US" sz="1200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光對矽膠表面改質，增加表面滑度及防塵性，且不破壞表面拋光亮面效果</a:t>
                      </a:r>
                      <a:endParaRPr lang="en-US" altLang="zh-TW" sz="1200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14" marB="4571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3">
            <a:extLst>
              <a:ext uri="{FF2B5EF4-FFF2-40B4-BE49-F238E27FC236}">
                <a16:creationId xmlns:a16="http://schemas.microsoft.com/office/drawing/2014/main" id="{89CD98AB-73E8-4472-BC07-1F97DB7B4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46" y="3033752"/>
            <a:ext cx="1350327" cy="9495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1DDCD1F-595B-4E03-8CB2-3C30B17AE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246" y="5730866"/>
            <a:ext cx="1367827" cy="965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30">
            <a:extLst>
              <a:ext uri="{FF2B5EF4-FFF2-40B4-BE49-F238E27FC236}">
                <a16:creationId xmlns:a16="http://schemas.microsoft.com/office/drawing/2014/main" id="{4AA43CB1-3014-463C-8AD1-A869917B1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33696" y="4348107"/>
            <a:ext cx="1367826" cy="9867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6" name="组合 14">
            <a:extLst>
              <a:ext uri="{FF2B5EF4-FFF2-40B4-BE49-F238E27FC236}">
                <a16:creationId xmlns:a16="http://schemas.microsoft.com/office/drawing/2014/main" id="{FFB03EC4-E21E-429C-B2AB-CF0FC932C6D0}"/>
              </a:ext>
            </a:extLst>
          </p:cNvPr>
          <p:cNvGrpSpPr>
            <a:grpSpLocks/>
          </p:cNvGrpSpPr>
          <p:nvPr/>
        </p:nvGrpSpPr>
        <p:grpSpPr bwMode="auto">
          <a:xfrm>
            <a:off x="6793115" y="2972079"/>
            <a:ext cx="1611312" cy="1011237"/>
            <a:chOff x="3154502" y="449686"/>
            <a:chExt cx="5088489" cy="3552218"/>
          </a:xfrm>
        </p:grpSpPr>
        <p:pic>
          <p:nvPicPr>
            <p:cNvPr id="7" name="Picture 35">
              <a:extLst>
                <a:ext uri="{FF2B5EF4-FFF2-40B4-BE49-F238E27FC236}">
                  <a16:creationId xmlns:a16="http://schemas.microsoft.com/office/drawing/2014/main" id="{CB000E31-F092-439F-A200-1775D56BED2E}"/>
                </a:ext>
              </a:extLst>
            </p:cNvPr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75856" y="2276872"/>
              <a:ext cx="4967135" cy="172503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8" name="Picture 23">
              <a:extLst>
                <a:ext uri="{FF2B5EF4-FFF2-40B4-BE49-F238E27FC236}">
                  <a16:creationId xmlns:a16="http://schemas.microsoft.com/office/drawing/2014/main" id="{B397D313-3DF8-4264-A1CC-97DDB35FF3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860031" y="686665"/>
              <a:ext cx="3382959" cy="123016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9" name="图片 17">
              <a:extLst>
                <a:ext uri="{FF2B5EF4-FFF2-40B4-BE49-F238E27FC236}">
                  <a16:creationId xmlns:a16="http://schemas.microsoft.com/office/drawing/2014/main" id="{C0A78459-C973-4E6C-A318-CAFBB5A4C3B9}"/>
                </a:ext>
              </a:extLst>
            </p:cNvPr>
            <p:cNvPicPr/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25" t="19234" r="38975" b="22785"/>
            <a:stretch/>
          </p:blipFill>
          <p:spPr>
            <a:xfrm>
              <a:off x="3154502" y="449686"/>
              <a:ext cx="1512167" cy="208823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10" name="Picture 2">
            <a:extLst>
              <a:ext uri="{FF2B5EF4-FFF2-40B4-BE49-F238E27FC236}">
                <a16:creationId xmlns:a16="http://schemas.microsoft.com/office/drawing/2014/main" id="{3CBCCACB-6B2A-47C5-B631-FA63FC4AC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73" y="4391124"/>
            <a:ext cx="1402397" cy="9867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1BF04B9-F7AA-4D52-AA38-C4C7F1CE2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07" y="1641073"/>
            <a:ext cx="1498231" cy="9495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5FEF7981-AFFF-476D-AFE4-675496C49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390" y="1677384"/>
            <a:ext cx="1592763" cy="891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圖片 28">
            <a:extLst>
              <a:ext uri="{FF2B5EF4-FFF2-40B4-BE49-F238E27FC236}">
                <a16:creationId xmlns:a16="http://schemas.microsoft.com/office/drawing/2014/main" id="{38D7F06A-9369-4A6B-B9EA-41083FAD92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73" y="5780936"/>
            <a:ext cx="151288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5">
            <a:hlinkClick r:id="rId13" action="ppaction://hlinksldjump"/>
            <a:extLst>
              <a:ext uri="{FF2B5EF4-FFF2-40B4-BE49-F238E27FC236}">
                <a16:creationId xmlns:a16="http://schemas.microsoft.com/office/drawing/2014/main" id="{FE05C55A-D2CB-45AF-BD71-347996CF1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869" y="347456"/>
            <a:ext cx="63177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Featured products</a:t>
            </a:r>
            <a:r>
              <a:rPr lang="zh-TW" altLang="en-US" dirty="0"/>
              <a:t> </a:t>
            </a:r>
            <a:r>
              <a:rPr lang="en-US" altLang="zh-CN" dirty="0"/>
              <a:t>&amp;</a:t>
            </a:r>
            <a:r>
              <a:rPr lang="zh-TW" altLang="en-US" dirty="0"/>
              <a:t> </a:t>
            </a:r>
            <a:r>
              <a:rPr lang="en-US" altLang="zh-CN" dirty="0"/>
              <a:t>process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優勢產品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工藝說明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9427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>
            <a:hlinkClick r:id="rId3" action="ppaction://hlinksldjump"/>
            <a:extLst>
              <a:ext uri="{FF2B5EF4-FFF2-40B4-BE49-F238E27FC236}">
                <a16:creationId xmlns:a16="http://schemas.microsoft.com/office/drawing/2014/main" id="{EE5AD718-D116-4DEB-A8B4-19B1292FA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3643" y="389436"/>
            <a:ext cx="63177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Featured products &amp; process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優勢產品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工藝說明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8">
            <a:extLst>
              <a:ext uri="{FF2B5EF4-FFF2-40B4-BE49-F238E27FC236}">
                <a16:creationId xmlns:a16="http://schemas.microsoft.com/office/drawing/2014/main" id="{EB41E8D8-7A5A-4D28-9A0C-831438F03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857" y="4095815"/>
            <a:ext cx="2006965" cy="108000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65865D7D-4B7D-4B52-AF25-192691B9DFD3}"/>
              </a:ext>
            </a:extLst>
          </p:cNvPr>
          <p:cNvGrpSpPr/>
          <p:nvPr/>
        </p:nvGrpSpPr>
        <p:grpSpPr>
          <a:xfrm>
            <a:off x="8506729" y="5242906"/>
            <a:ext cx="2579790" cy="1080000"/>
            <a:chOff x="8038628" y="2959208"/>
            <a:chExt cx="3658900" cy="1614398"/>
          </a:xfrm>
        </p:grpSpPr>
        <p:pic>
          <p:nvPicPr>
            <p:cNvPr id="25" name="图片 4">
              <a:extLst>
                <a:ext uri="{FF2B5EF4-FFF2-40B4-BE49-F238E27FC236}">
                  <a16:creationId xmlns:a16="http://schemas.microsoft.com/office/drawing/2014/main" id="{F77A87EA-0683-4ED8-BA6D-8D208A2E84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3865" y="2966137"/>
              <a:ext cx="2473663" cy="160746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图片 10">
              <a:extLst>
                <a:ext uri="{FF2B5EF4-FFF2-40B4-BE49-F238E27FC236}">
                  <a16:creationId xmlns:a16="http://schemas.microsoft.com/office/drawing/2014/main" id="{2AE45A14-AF9D-4A11-A78F-FE5A9DA3C1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8628" y="2959208"/>
              <a:ext cx="1748540" cy="161439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9AFC6A82-2E4E-4969-B498-69A6BA5099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538" y="4095815"/>
            <a:ext cx="1650385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3974D4D1-2948-4867-9946-F602789120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58639" y="4095815"/>
            <a:ext cx="1427880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54ECE02F-705F-4CA5-A9F4-B3865B9D0C4C}"/>
              </a:ext>
            </a:extLst>
          </p:cNvPr>
          <p:cNvSpPr/>
          <p:nvPr/>
        </p:nvSpPr>
        <p:spPr>
          <a:xfrm>
            <a:off x="4689168" y="1949017"/>
            <a:ext cx="1683474" cy="7875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真圓度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&lt;0.03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合模線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&lt;0.05</a:t>
            </a:r>
            <a:endParaRPr lang="zh-CN" altLang="en-US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89D25377-AB7E-4960-A626-5928061BD485}"/>
              </a:ext>
            </a:extLst>
          </p:cNvPr>
          <p:cNvSpPr/>
          <p:nvPr/>
        </p:nvSpPr>
        <p:spPr>
          <a:xfrm>
            <a:off x="2984406" y="4749136"/>
            <a:ext cx="2707793" cy="1156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率先定義產品規格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量化壓邊壓角</a:t>
            </a: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壓紋路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29">
            <a:extLst>
              <a:ext uri="{FF2B5EF4-FFF2-40B4-BE49-F238E27FC236}">
                <a16:creationId xmlns:a16="http://schemas.microsoft.com/office/drawing/2014/main" id="{E7BE6286-7EB4-4BF9-B3A9-074EEAFBAF45}"/>
              </a:ext>
            </a:extLst>
          </p:cNvPr>
          <p:cNvCxnSpPr>
            <a:cxnSpLocks/>
          </p:cNvCxnSpPr>
          <p:nvPr/>
        </p:nvCxnSpPr>
        <p:spPr>
          <a:xfrm>
            <a:off x="1197868" y="3861160"/>
            <a:ext cx="9937104" cy="0"/>
          </a:xfrm>
          <a:prstGeom prst="line">
            <a:avLst/>
          </a:prstGeom>
          <a:ln w="76200" cmpd="dbl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6" name="圖片 5" descr="一張含有 操縱杆, 數字 的圖片&#10;&#10;AI 產生的內容可能不正確。">
            <a:extLst>
              <a:ext uri="{FF2B5EF4-FFF2-40B4-BE49-F238E27FC236}">
                <a16:creationId xmlns:a16="http://schemas.microsoft.com/office/drawing/2014/main" id="{0202CBB6-B614-557F-95DF-08365F7626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2153" y="5242906"/>
            <a:ext cx="2404920" cy="11887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圖片 7" descr="一張含有 螢幕擷取畫面, 鮮豔, 淺粉藍 的圖片&#10;&#10;AI 產生的內容可能不正確。">
            <a:extLst>
              <a:ext uri="{FF2B5EF4-FFF2-40B4-BE49-F238E27FC236}">
                <a16:creationId xmlns:a16="http://schemas.microsoft.com/office/drawing/2014/main" id="{BC81444F-72A4-53B6-587F-51AB561905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7868" y="2460105"/>
            <a:ext cx="3495238" cy="1257143"/>
          </a:xfrm>
          <a:prstGeom prst="rect">
            <a:avLst/>
          </a:prstGeom>
        </p:spPr>
      </p:pic>
      <p:pic>
        <p:nvPicPr>
          <p:cNvPr id="10" name="圖片 9" descr="一張含有 戒指, 時尚配件, 珠寶, 珠光寶氣的 的圖片&#10;&#10;AI 產生的內容可能不正確。">
            <a:extLst>
              <a:ext uri="{FF2B5EF4-FFF2-40B4-BE49-F238E27FC236}">
                <a16:creationId xmlns:a16="http://schemas.microsoft.com/office/drawing/2014/main" id="{D445B1A8-CCFC-0E98-7FFD-A5887A2E63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93930" y="1066224"/>
            <a:ext cx="3495238" cy="1276190"/>
          </a:xfrm>
          <a:prstGeom prst="rect">
            <a:avLst/>
          </a:prstGeom>
        </p:spPr>
      </p:pic>
      <p:pic>
        <p:nvPicPr>
          <p:cNvPr id="12" name="圖片 11" descr="一張含有 鞭子 的圖片&#10;&#10;AI 產生的內容可能不正確。">
            <a:extLst>
              <a:ext uri="{FF2B5EF4-FFF2-40B4-BE49-F238E27FC236}">
                <a16:creationId xmlns:a16="http://schemas.microsoft.com/office/drawing/2014/main" id="{3AE7FB13-3125-837E-4334-6E753C4128A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2643" y="1005794"/>
            <a:ext cx="2890121" cy="1335422"/>
          </a:xfrm>
          <a:prstGeom prst="rect">
            <a:avLst/>
          </a:prstGeom>
        </p:spPr>
      </p:pic>
      <p:pic>
        <p:nvPicPr>
          <p:cNvPr id="14" name="圖片 13" descr="一張含有 工具, 棕褐色, 室內 的圖片&#10;&#10;AI 產生的內容可能不正確。">
            <a:extLst>
              <a:ext uri="{FF2B5EF4-FFF2-40B4-BE49-F238E27FC236}">
                <a16:creationId xmlns:a16="http://schemas.microsoft.com/office/drawing/2014/main" id="{F4A09F43-DC0D-246E-6FA0-390C8FE536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2642" y="2369062"/>
            <a:ext cx="2890120" cy="1374771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09D856E9-B050-2F00-6E53-6DB51F110D87}"/>
              </a:ext>
            </a:extLst>
          </p:cNvPr>
          <p:cNvSpPr/>
          <p:nvPr/>
        </p:nvSpPr>
        <p:spPr>
          <a:xfrm>
            <a:off x="9243716" y="2575870"/>
            <a:ext cx="2319866" cy="7875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發泡高壓縮比防水圈</a:t>
            </a:r>
            <a:endParaRPr lang="en-US" altLang="zh-TW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中空防爆防水圈</a:t>
            </a:r>
            <a:endParaRPr lang="zh-CN" altLang="en-US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28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>
            <a:hlinkClick r:id="rId3" action="ppaction://hlinksldjump"/>
            <a:extLst>
              <a:ext uri="{FF2B5EF4-FFF2-40B4-BE49-F238E27FC236}">
                <a16:creationId xmlns:a16="http://schemas.microsoft.com/office/drawing/2014/main" id="{EE5AD718-D116-4DEB-A8B4-19B1292FA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3643" y="389436"/>
            <a:ext cx="63177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Eras Bold ITC" panose="020B0907030504020204" pitchFamily="34" charset="0"/>
                <a:ea typeface="STCaiyun" panose="02010800040101010101" pitchFamily="2" charset="-122"/>
                <a:cs typeface="+mn-cs"/>
              </a:rPr>
              <a:t>Featured products &amp; process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優勢產品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&amp;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工藝說明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8FD660E7-B7EF-49E6-A502-1AB70EDDD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97" y="4649361"/>
            <a:ext cx="7912078" cy="1648468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94ABEFDE-E071-4AFB-8AB7-96FF097E0E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327" y="1160917"/>
            <a:ext cx="8193290" cy="10080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5845E594-FBC3-45BD-86B4-372FB93F449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1033"/>
          <a:stretch/>
        </p:blipFill>
        <p:spPr>
          <a:xfrm>
            <a:off x="4366220" y="2925000"/>
            <a:ext cx="6115422" cy="1008000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3F24D6CA-A44E-4A36-A1E0-34BD1AEB2218}"/>
              </a:ext>
            </a:extLst>
          </p:cNvPr>
          <p:cNvSpPr/>
          <p:nvPr/>
        </p:nvSpPr>
        <p:spPr>
          <a:xfrm>
            <a:off x="8958617" y="5079834"/>
            <a:ext cx="1909497" cy="7875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外觀平整度管控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每批可靠度測試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4FD6A20-51B0-4490-B18E-1A552EA0BFC2}"/>
              </a:ext>
            </a:extLst>
          </p:cNvPr>
          <p:cNvSpPr/>
          <p:nvPr/>
        </p:nvSpPr>
        <p:spPr>
          <a:xfrm>
            <a:off x="1917948" y="3017260"/>
            <a:ext cx="22413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Follow ASTM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標準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每批背膠拉力測試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2E02449-4EC7-4731-A36D-45A674C78BE5}"/>
              </a:ext>
            </a:extLst>
          </p:cNvPr>
          <p:cNvSpPr/>
          <p:nvPr/>
        </p:nvSpPr>
        <p:spPr>
          <a:xfrm>
            <a:off x="9131399" y="1439081"/>
            <a:ext cx="2331809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進口材料品質保證</a:t>
            </a:r>
          </a:p>
        </p:txBody>
      </p:sp>
    </p:spTree>
    <p:extLst>
      <p:ext uri="{BB962C8B-B14F-4D97-AF65-F5344CB8AC3E}">
        <p14:creationId xmlns:p14="http://schemas.microsoft.com/office/powerpoint/2010/main" val="1589715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>
            <a:hlinkClick r:id="rId5" action="ppaction://hlinksldjump"/>
            <a:extLst>
              <a:ext uri="{FF2B5EF4-FFF2-40B4-BE49-F238E27FC236}">
                <a16:creationId xmlns:a16="http://schemas.microsoft.com/office/drawing/2014/main" id="{EE5AD718-D116-4DEB-A8B4-19B1292FA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3643" y="389436"/>
            <a:ext cx="63177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Featured products &amp; process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優勢產品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工藝說明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0a48019a89b4ba92e83bc87c5984f84a">
            <a:hlinkClick r:id="" action="ppaction://media"/>
            <a:extLst>
              <a:ext uri="{FF2B5EF4-FFF2-40B4-BE49-F238E27FC236}">
                <a16:creationId xmlns:a16="http://schemas.microsoft.com/office/drawing/2014/main" id="{94466C74-427E-99B5-61F9-6047BCEAAB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18148" y="1801446"/>
            <a:ext cx="5256584" cy="493992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7270558-3D84-20EF-1C36-C61D3AE77636}"/>
              </a:ext>
            </a:extLst>
          </p:cNvPr>
          <p:cNvSpPr/>
          <p:nvPr/>
        </p:nvSpPr>
        <p:spPr>
          <a:xfrm>
            <a:off x="1053852" y="1801446"/>
            <a:ext cx="2525050" cy="2264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降低人工誤差風險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提升檢測效率</a:t>
            </a:r>
            <a:endParaRPr lang="en-US" altLang="zh-TW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出貨良率</a:t>
            </a:r>
            <a:r>
              <a:rPr lang="en-US" altLang="zh-TW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大幅降低客戶重工機率</a:t>
            </a:r>
            <a:endParaRPr lang="en-US" altLang="zh-TW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避免不良流入市場</a:t>
            </a:r>
            <a:endParaRPr lang="en-US" altLang="zh-TW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F3B357E5-9E48-BABB-F43D-83617C1A6250}"/>
              </a:ext>
            </a:extLst>
          </p:cNvPr>
          <p:cNvSpPr txBox="1"/>
          <p:nvPr/>
        </p:nvSpPr>
        <p:spPr>
          <a:xfrm>
            <a:off x="4906280" y="1083130"/>
            <a:ext cx="2376264" cy="4247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光學檢測篩選機</a:t>
            </a:r>
            <a:endParaRPr kumimoji="1" lang="en-US" altLang="zh-TW" sz="24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9332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302A6F2E-D3BC-45AC-AC39-37E6F2F7C10F}"/>
              </a:ext>
            </a:extLst>
          </p:cNvPr>
          <p:cNvCxnSpPr>
            <a:cxnSpLocks/>
          </p:cNvCxnSpPr>
          <p:nvPr/>
        </p:nvCxnSpPr>
        <p:spPr>
          <a:xfrm>
            <a:off x="83647" y="5805264"/>
            <a:ext cx="1220304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60095D9-0C1D-45B8-8C9A-23CF93B2301B}"/>
              </a:ext>
            </a:extLst>
          </p:cNvPr>
          <p:cNvGrpSpPr/>
          <p:nvPr/>
        </p:nvGrpSpPr>
        <p:grpSpPr>
          <a:xfrm>
            <a:off x="3568795" y="1916832"/>
            <a:ext cx="2214414" cy="1307353"/>
            <a:chOff x="428596" y="1285860"/>
            <a:chExt cx="2214414" cy="1141530"/>
          </a:xfrm>
        </p:grpSpPr>
        <p:pic>
          <p:nvPicPr>
            <p:cNvPr id="3" name="Picture 17">
              <a:extLst>
                <a:ext uri="{FF2B5EF4-FFF2-40B4-BE49-F238E27FC236}">
                  <a16:creationId xmlns:a16="http://schemas.microsoft.com/office/drawing/2014/main" id="{A4E32C46-4515-4CD9-A127-85CD6E24B0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00166" y="1285860"/>
              <a:ext cx="1142844" cy="114153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4" name="Picture 18" descr="圖片 017">
              <a:extLst>
                <a:ext uri="{FF2B5EF4-FFF2-40B4-BE49-F238E27FC236}">
                  <a16:creationId xmlns:a16="http://schemas.microsoft.com/office/drawing/2014/main" id="{3BA33B46-29F9-4FC8-8818-7F82AD8FDB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8596" y="1357298"/>
              <a:ext cx="1023777" cy="102495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4AB4D2B8-C5A5-4C8C-83B0-5EC470105E9C}"/>
              </a:ext>
            </a:extLst>
          </p:cNvPr>
          <p:cNvGrpSpPr/>
          <p:nvPr/>
        </p:nvGrpSpPr>
        <p:grpSpPr>
          <a:xfrm>
            <a:off x="6185170" y="1988840"/>
            <a:ext cx="2130305" cy="1243418"/>
            <a:chOff x="3357554" y="1472424"/>
            <a:chExt cx="2130305" cy="1099320"/>
          </a:xfrm>
        </p:grpSpPr>
        <p:pic>
          <p:nvPicPr>
            <p:cNvPr id="2" name="Picture 16">
              <a:extLst>
                <a:ext uri="{FF2B5EF4-FFF2-40B4-BE49-F238E27FC236}">
                  <a16:creationId xmlns:a16="http://schemas.microsoft.com/office/drawing/2014/main" id="{36D4C274-1E91-42AF-BB54-BC8508657D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500562" y="1493836"/>
              <a:ext cx="987297" cy="107790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5" name="Picture 20">
              <a:extLst>
                <a:ext uri="{FF2B5EF4-FFF2-40B4-BE49-F238E27FC236}">
                  <a16:creationId xmlns:a16="http://schemas.microsoft.com/office/drawing/2014/main" id="{BEBE33A3-C38F-4392-91EB-13D81D2C93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357554" y="1472424"/>
              <a:ext cx="1099321" cy="109932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7" name="Picture 24">
            <a:extLst>
              <a:ext uri="{FF2B5EF4-FFF2-40B4-BE49-F238E27FC236}">
                <a16:creationId xmlns:a16="http://schemas.microsoft.com/office/drawing/2014/main" id="{A7B5DEA2-7272-402A-BAC2-736998B52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lum bright="12000"/>
          </a:blip>
          <a:srcRect/>
          <a:stretch>
            <a:fillRect/>
          </a:stretch>
        </p:blipFill>
        <p:spPr bwMode="auto">
          <a:xfrm>
            <a:off x="5116623" y="4175638"/>
            <a:ext cx="1131099" cy="14153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5">
            <a:extLst>
              <a:ext uri="{FF2B5EF4-FFF2-40B4-BE49-F238E27FC236}">
                <a16:creationId xmlns:a16="http://schemas.microsoft.com/office/drawing/2014/main" id="{26AA1FBC-295C-467D-8C72-CD17FDBBA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40929" y="4181761"/>
            <a:ext cx="708237" cy="1415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6">
            <a:extLst>
              <a:ext uri="{FF2B5EF4-FFF2-40B4-BE49-F238E27FC236}">
                <a16:creationId xmlns:a16="http://schemas.microsoft.com/office/drawing/2014/main" id="{C8902ADB-3595-411E-8D26-6CFD2A784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7934205" y="4181993"/>
            <a:ext cx="762539" cy="1415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7">
            <a:extLst>
              <a:ext uri="{FF2B5EF4-FFF2-40B4-BE49-F238E27FC236}">
                <a16:creationId xmlns:a16="http://schemas.microsoft.com/office/drawing/2014/main" id="{4A3E5E5A-E5D4-4A6B-90E2-CF64BCE86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142373" y="4178932"/>
            <a:ext cx="708237" cy="1415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28">
            <a:extLst>
              <a:ext uri="{FF2B5EF4-FFF2-40B4-BE49-F238E27FC236}">
                <a16:creationId xmlns:a16="http://schemas.microsoft.com/office/drawing/2014/main" id="{00A021D7-6AE1-4C14-B532-9FB89DB6C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3414320" y="4186235"/>
            <a:ext cx="1651012" cy="886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30">
            <a:extLst>
              <a:ext uri="{FF2B5EF4-FFF2-40B4-BE49-F238E27FC236}">
                <a16:creationId xmlns:a16="http://schemas.microsoft.com/office/drawing/2014/main" id="{9FF591EF-60CD-4374-AC35-BD7E0A8A4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10598928" y="4157154"/>
            <a:ext cx="1424137" cy="1438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28EE0C7E-F163-4A5A-9613-EB4B3B5B8B08}"/>
              </a:ext>
            </a:extLst>
          </p:cNvPr>
          <p:cNvGrpSpPr/>
          <p:nvPr/>
        </p:nvGrpSpPr>
        <p:grpSpPr>
          <a:xfrm>
            <a:off x="8861397" y="2056247"/>
            <a:ext cx="1121447" cy="1176011"/>
            <a:chOff x="5593693" y="1428736"/>
            <a:chExt cx="1121447" cy="1176011"/>
          </a:xfrm>
        </p:grpSpPr>
        <p:pic>
          <p:nvPicPr>
            <p:cNvPr id="6" name="Picture 21" descr="20110504001">
              <a:extLst>
                <a:ext uri="{FF2B5EF4-FFF2-40B4-BE49-F238E27FC236}">
                  <a16:creationId xmlns:a16="http://schemas.microsoft.com/office/drawing/2014/main" id="{AC76C032-5126-4EFC-A729-1EEE610004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5593693" y="1428736"/>
              <a:ext cx="1121447" cy="53424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3" name="Picture 33">
              <a:extLst>
                <a:ext uri="{FF2B5EF4-FFF2-40B4-BE49-F238E27FC236}">
                  <a16:creationId xmlns:a16="http://schemas.microsoft.com/office/drawing/2014/main" id="{9F94A879-897A-4CF5-87A9-B5947036D6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screen"/>
            <a:srcRect/>
            <a:stretch>
              <a:fillRect/>
            </a:stretch>
          </p:blipFill>
          <p:spPr bwMode="auto">
            <a:xfrm>
              <a:off x="5593693" y="2071678"/>
              <a:ext cx="1121447" cy="53306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A0E42E8-6DED-4D1C-8BBF-3902F1B75223}"/>
              </a:ext>
            </a:extLst>
          </p:cNvPr>
          <p:cNvGrpSpPr/>
          <p:nvPr/>
        </p:nvGrpSpPr>
        <p:grpSpPr>
          <a:xfrm rot="5400000">
            <a:off x="10627252" y="1765729"/>
            <a:ext cx="1243420" cy="1689642"/>
            <a:chOff x="7143768" y="1514185"/>
            <a:chExt cx="1885988" cy="2183330"/>
          </a:xfrm>
        </p:grpSpPr>
        <p:pic>
          <p:nvPicPr>
            <p:cNvPr id="14" name="Picture 22" descr="20110504003">
              <a:extLst>
                <a:ext uri="{FF2B5EF4-FFF2-40B4-BE49-F238E27FC236}">
                  <a16:creationId xmlns:a16="http://schemas.microsoft.com/office/drawing/2014/main" id="{99E01C4A-0F73-4B81-A8AA-BEC251BA01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7143768" y="1514185"/>
              <a:ext cx="1360329" cy="98612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5" name="Picture 23" descr="20110504006">
              <a:extLst>
                <a:ext uri="{FF2B5EF4-FFF2-40B4-BE49-F238E27FC236}">
                  <a16:creationId xmlns:a16="http://schemas.microsoft.com/office/drawing/2014/main" id="{FAB6EAB2-BD20-47D5-B6AD-72F8EB10F7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7674134" y="2363075"/>
              <a:ext cx="1355622" cy="13344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16" name="图片 21" descr="1.jpg">
            <a:extLst>
              <a:ext uri="{FF2B5EF4-FFF2-40B4-BE49-F238E27FC236}">
                <a16:creationId xmlns:a16="http://schemas.microsoft.com/office/drawing/2014/main" id="{1AAA638E-14FB-4CE9-A588-FF49FCCDEB6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94263"/>
            <a:ext cx="3071813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22">
            <a:extLst>
              <a:ext uri="{FF2B5EF4-FFF2-40B4-BE49-F238E27FC236}">
                <a16:creationId xmlns:a16="http://schemas.microsoft.com/office/drawing/2014/main" id="{218FF6BF-8D1E-4270-9B2D-DB1E0459F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273675"/>
            <a:ext cx="1571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rgbClr val="36363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包膠類</a:t>
            </a:r>
            <a:r>
              <a:rPr lang="en-US" altLang="zh-CN" sz="1800" b="1" dirty="0">
                <a:solidFill>
                  <a:srgbClr val="36363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20%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DEA7612B-D064-4A95-BF65-2CF0329BB91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684" y="2049640"/>
            <a:ext cx="3071814" cy="1307352"/>
          </a:xfrm>
          <a:prstGeom prst="rect">
            <a:avLst/>
          </a:prstGeom>
          <a:ln>
            <a:solidFill>
              <a:schemeClr val="accent2"/>
            </a:solidFill>
          </a:ln>
          <a:effectLst>
            <a:softEdge rad="112500"/>
          </a:effectLst>
        </p:spPr>
      </p:pic>
      <p:sp>
        <p:nvSpPr>
          <p:cNvPr id="24" name="Text Box 15">
            <a:hlinkClick r:id="rId19" action="ppaction://hlinksldjump"/>
            <a:extLst>
              <a:ext uri="{FF2B5EF4-FFF2-40B4-BE49-F238E27FC236}">
                <a16:creationId xmlns:a16="http://schemas.microsoft.com/office/drawing/2014/main" id="{3F76DB54-43E9-42D8-92E8-AF408281A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0513" y="389436"/>
            <a:ext cx="368402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Main Products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主營產品展示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22B23F66-9093-4816-A849-AC5EF89FB1EB}"/>
              </a:ext>
            </a:extLst>
          </p:cNvPr>
          <p:cNvCxnSpPr>
            <a:cxnSpLocks/>
          </p:cNvCxnSpPr>
          <p:nvPr/>
        </p:nvCxnSpPr>
        <p:spPr>
          <a:xfrm>
            <a:off x="-14220" y="3429000"/>
            <a:ext cx="1220304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F013F520-62E8-45D2-908E-5A98A8763816}"/>
              </a:ext>
            </a:extLst>
          </p:cNvPr>
          <p:cNvCxnSpPr>
            <a:cxnSpLocks/>
          </p:cNvCxnSpPr>
          <p:nvPr/>
        </p:nvCxnSpPr>
        <p:spPr>
          <a:xfrm>
            <a:off x="0" y="4077072"/>
            <a:ext cx="1220304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7F1EFBF3-4352-4925-9135-9FDA32D2DD34}"/>
              </a:ext>
            </a:extLst>
          </p:cNvPr>
          <p:cNvCxnSpPr>
            <a:cxnSpLocks/>
          </p:cNvCxnSpPr>
          <p:nvPr/>
        </p:nvCxnSpPr>
        <p:spPr>
          <a:xfrm>
            <a:off x="-14220" y="1916832"/>
            <a:ext cx="1220304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0" name="圖片 29" descr="一張含有 時尚配件, 設計 的圖片&#10;&#10;AI 產生的內容可能不正確。">
            <a:extLst>
              <a:ext uri="{FF2B5EF4-FFF2-40B4-BE49-F238E27FC236}">
                <a16:creationId xmlns:a16="http://schemas.microsoft.com/office/drawing/2014/main" id="{952EEBE4-E1ED-EB45-EB7C-1239D7013DA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74770" y="4160426"/>
            <a:ext cx="1481641" cy="15376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32755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21" descr="1.jpg">
            <a:extLst>
              <a:ext uri="{FF2B5EF4-FFF2-40B4-BE49-F238E27FC236}">
                <a16:creationId xmlns:a16="http://schemas.microsoft.com/office/drawing/2014/main" id="{5BFDA350-15EB-44A2-A975-331C5964E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5" y="5134766"/>
            <a:ext cx="2695601" cy="172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83CB7E9-8197-47CB-8304-64BD78ACE2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398" y="4873856"/>
            <a:ext cx="3923050" cy="165148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052B0C4-D224-4552-A23A-CCDA13DB9D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0309" y="4869160"/>
            <a:ext cx="4269873" cy="1651488"/>
          </a:xfrm>
          <a:prstGeom prst="rect">
            <a:avLst/>
          </a:prstGeom>
        </p:spPr>
      </p:pic>
      <p:sp>
        <p:nvSpPr>
          <p:cNvPr id="7" name="TextBox 22">
            <a:extLst>
              <a:ext uri="{FF2B5EF4-FFF2-40B4-BE49-F238E27FC236}">
                <a16:creationId xmlns:a16="http://schemas.microsoft.com/office/drawing/2014/main" id="{48984E7C-9B64-4E21-B961-CCA3838BA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846" y="5445224"/>
            <a:ext cx="15716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36363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按鍵類</a:t>
            </a:r>
            <a:r>
              <a:rPr lang="en-US" altLang="zh-CN" sz="1600" b="1" dirty="0">
                <a:solidFill>
                  <a:srgbClr val="36363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20%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151C47D-C247-442E-A06A-7458ACAC8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643" y="1144374"/>
            <a:ext cx="2870595" cy="3436754"/>
          </a:xfrm>
          <a:prstGeom prst="rect">
            <a:avLst/>
          </a:prstGeom>
        </p:spPr>
      </p:pic>
      <p:sp>
        <p:nvSpPr>
          <p:cNvPr id="14" name="Text Box 15">
            <a:hlinkClick r:id="rId7" action="ppaction://hlinksldjump"/>
            <a:extLst>
              <a:ext uri="{FF2B5EF4-FFF2-40B4-BE49-F238E27FC236}">
                <a16:creationId xmlns:a16="http://schemas.microsoft.com/office/drawing/2014/main" id="{CD0C08B1-C944-4629-8678-B766A1437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0513" y="389436"/>
            <a:ext cx="368402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Main Products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主營產品展示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B518B3FE-8C24-4132-9B88-4FFCE9ADB5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398" y="3094524"/>
            <a:ext cx="3545015" cy="16370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2C3D100D-0F9E-4DBB-8591-48551A9DDB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8330" y="3089328"/>
            <a:ext cx="2831791" cy="16413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9CA9AE56-6F74-4E27-8D81-890144CC6F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33274" y="3090229"/>
            <a:ext cx="924789" cy="16413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A3E25F78-45E5-4E1E-8821-058A27C9B1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11217" y="1148563"/>
            <a:ext cx="1998965" cy="18111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圖片 3" descr="一張含有 玩具 的圖片&#10;&#10;AI 產生的內容可能不正確。">
            <a:extLst>
              <a:ext uri="{FF2B5EF4-FFF2-40B4-BE49-F238E27FC236}">
                <a16:creationId xmlns:a16="http://schemas.microsoft.com/office/drawing/2014/main" id="{E2BDCF99-AC94-6E61-AEEF-217505DDA0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00398" y="1124900"/>
            <a:ext cx="3430119" cy="1827321"/>
          </a:xfrm>
          <a:prstGeom prst="rect">
            <a:avLst/>
          </a:prstGeom>
          <a:ln w="127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圖片 5" descr="一張含有 圓形 的圖片&#10;&#10;AI 產生的內容可能不正確。">
            <a:extLst>
              <a:ext uri="{FF2B5EF4-FFF2-40B4-BE49-F238E27FC236}">
                <a16:creationId xmlns:a16="http://schemas.microsoft.com/office/drawing/2014/main" id="{28A5EA9F-51CB-3039-4ACB-3DA1AE6B1C3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8548" y="1139934"/>
            <a:ext cx="2379590" cy="184049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60475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>
            <a:extLst>
              <a:ext uri="{FF2B5EF4-FFF2-40B4-BE49-F238E27FC236}">
                <a16:creationId xmlns:a16="http://schemas.microsoft.com/office/drawing/2014/main" id="{0A4DE71A-8E49-438B-A4EE-A6E1B264D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150105" y="5085184"/>
            <a:ext cx="3062582" cy="1062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09C91A7E-ECD1-4EC4-BE76-29758FE93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455602" y="5592675"/>
            <a:ext cx="2659134" cy="10782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3">
            <a:extLst>
              <a:ext uri="{FF2B5EF4-FFF2-40B4-BE49-F238E27FC236}">
                <a16:creationId xmlns:a16="http://schemas.microsoft.com/office/drawing/2014/main" id="{3A2AFB82-8AA5-4C5B-A796-BEEBF4593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67074" y="2651802"/>
            <a:ext cx="4170048" cy="1607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5">
            <a:extLst>
              <a:ext uri="{FF2B5EF4-FFF2-40B4-BE49-F238E27FC236}">
                <a16:creationId xmlns:a16="http://schemas.microsoft.com/office/drawing/2014/main" id="{0DA00927-2657-40B6-BAFA-68412F560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0230553" y="808855"/>
            <a:ext cx="1766712" cy="808047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图片 15" descr="2.jpg">
            <a:extLst>
              <a:ext uri="{FF2B5EF4-FFF2-40B4-BE49-F238E27FC236}">
                <a16:creationId xmlns:a16="http://schemas.microsoft.com/office/drawing/2014/main" id="{88D1DA35-4AA7-4904-963E-4C4435DDF5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9625"/>
            <a:ext cx="28575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6">
            <a:extLst>
              <a:ext uri="{FF2B5EF4-FFF2-40B4-BE49-F238E27FC236}">
                <a16:creationId xmlns:a16="http://schemas.microsoft.com/office/drawing/2014/main" id="{74B721DF-7B5B-48C7-80DC-09C542A7A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72125"/>
            <a:ext cx="15716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>
                <a:solidFill>
                  <a:srgbClr val="363636"/>
                </a:solidFill>
              </a:rPr>
              <a:t>P + R  20%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4893485-0955-409A-A5BA-88C1B657DF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10641166" y="3296292"/>
            <a:ext cx="945088" cy="176631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94C8FA8-49C3-4242-936B-F60D138ED1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10519060" y="5021745"/>
            <a:ext cx="1189697" cy="176671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4190F81-80F2-46B0-A2FD-CEC57A132F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10641367" y="1493438"/>
            <a:ext cx="945085" cy="176671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97724EB-7B9E-4E6B-95F7-61D87B8DBC1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6082" y="5307636"/>
            <a:ext cx="2781590" cy="125668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C00FFD3E-5820-4567-A6A5-A6EA38C16BD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98068" y="565424"/>
            <a:ext cx="4170047" cy="203818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43EE039-2EA6-4287-8A87-4261D56B32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90556" y="3195281"/>
            <a:ext cx="2787123" cy="196833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ECDC9096-86DA-4501-B47E-BA788A45E8D4}"/>
              </a:ext>
            </a:extLst>
          </p:cNvPr>
          <p:cNvCxnSpPr>
            <a:cxnSpLocks/>
          </p:cNvCxnSpPr>
          <p:nvPr/>
        </p:nvCxnSpPr>
        <p:spPr>
          <a:xfrm>
            <a:off x="7246695" y="475017"/>
            <a:ext cx="0" cy="6351174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7C67EDE4-B4CE-4B78-9C16-9116C4F12B59}"/>
              </a:ext>
            </a:extLst>
          </p:cNvPr>
          <p:cNvCxnSpPr>
            <a:cxnSpLocks/>
          </p:cNvCxnSpPr>
          <p:nvPr/>
        </p:nvCxnSpPr>
        <p:spPr>
          <a:xfrm>
            <a:off x="2857500" y="565424"/>
            <a:ext cx="0" cy="6260767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 Box 15">
            <a:hlinkClick r:id="rId16" action="ppaction://hlinksldjump"/>
            <a:extLst>
              <a:ext uri="{FF2B5EF4-FFF2-40B4-BE49-F238E27FC236}">
                <a16:creationId xmlns:a16="http://schemas.microsoft.com/office/drawing/2014/main" id="{DF8F0D50-E29A-44D0-AD6C-8330F5A9E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61" y="585392"/>
            <a:ext cx="203613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Main Products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主營產品展示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72401A47-E2F6-4578-9377-6F9958CD776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90556" y="692696"/>
            <a:ext cx="2787119" cy="23555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14004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FEDED0C-3E01-4E16-B287-F602AB2C2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811" y="962518"/>
            <a:ext cx="2485091" cy="1836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DF19F9E-0E6B-4AC7-A970-0CE0A4E9C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59808" y="775333"/>
            <a:ext cx="1836000" cy="221809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2932BF2-4E66-4B9B-BF90-83DCB6E6CD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2715833" y="782147"/>
            <a:ext cx="1836000" cy="219674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9564143-F1E9-4F8A-97FB-0F7BA58870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4509" y="962517"/>
            <a:ext cx="2354751" cy="183991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4DFEFC5-981B-4BB4-8B69-15FBB1423E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8919818" y="1821565"/>
            <a:ext cx="3892017" cy="2173921"/>
          </a:xfrm>
          <a:prstGeom prst="rect">
            <a:avLst/>
          </a:prstGeom>
        </p:spPr>
      </p:pic>
      <p:pic>
        <p:nvPicPr>
          <p:cNvPr id="18" name="图片 21" descr="1.jpg">
            <a:extLst>
              <a:ext uri="{FF2B5EF4-FFF2-40B4-BE49-F238E27FC236}">
                <a16:creationId xmlns:a16="http://schemas.microsoft.com/office/drawing/2014/main" id="{DCD63091-21AF-4A65-A4D1-FBAEB2C99C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16" y="5097954"/>
            <a:ext cx="2636603" cy="168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D55F3DE9-529C-4DCA-B897-00B791DBC035}"/>
              </a:ext>
            </a:extLst>
          </p:cNvPr>
          <p:cNvCxnSpPr>
            <a:cxnSpLocks/>
          </p:cNvCxnSpPr>
          <p:nvPr/>
        </p:nvCxnSpPr>
        <p:spPr>
          <a:xfrm>
            <a:off x="-59961" y="764704"/>
            <a:ext cx="1220304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E308EBB4-1EA2-46B8-8EF8-7CF7779D7AA3}"/>
              </a:ext>
            </a:extLst>
          </p:cNvPr>
          <p:cNvCxnSpPr>
            <a:cxnSpLocks/>
          </p:cNvCxnSpPr>
          <p:nvPr/>
        </p:nvCxnSpPr>
        <p:spPr>
          <a:xfrm>
            <a:off x="14435" y="5013176"/>
            <a:ext cx="1220304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6">
            <a:extLst>
              <a:ext uri="{FF2B5EF4-FFF2-40B4-BE49-F238E27FC236}">
                <a16:creationId xmlns:a16="http://schemas.microsoft.com/office/drawing/2014/main" id="{B7273448-4105-44BA-BDA8-C35AEF7EE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8276" y="5445224"/>
            <a:ext cx="2156510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rgbClr val="363636"/>
                </a:solidFill>
              </a:rPr>
              <a:t>精密外觀件</a:t>
            </a:r>
            <a:r>
              <a:rPr lang="en-US" altLang="zh-CN" sz="1800" b="1" dirty="0">
                <a:solidFill>
                  <a:srgbClr val="363636"/>
                </a:solidFill>
              </a:rPr>
              <a:t> 20%</a:t>
            </a:r>
          </a:p>
        </p:txBody>
      </p:sp>
      <p:sp>
        <p:nvSpPr>
          <p:cNvPr id="19" name="Text Box 15">
            <a:hlinkClick r:id="rId9" action="ppaction://hlinksldjump"/>
            <a:extLst>
              <a:ext uri="{FF2B5EF4-FFF2-40B4-BE49-F238E27FC236}">
                <a16:creationId xmlns:a16="http://schemas.microsoft.com/office/drawing/2014/main" id="{6165B420-8D26-468C-8EB4-8A485F5C1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6956" y="5786856"/>
            <a:ext cx="203613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Main Products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主營產品展示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圖片 6" descr="一張含有 圓形, 藍色 的圖片&#10;&#10;AI 產生的內容可能不正確。">
            <a:extLst>
              <a:ext uri="{FF2B5EF4-FFF2-40B4-BE49-F238E27FC236}">
                <a16:creationId xmlns:a16="http://schemas.microsoft.com/office/drawing/2014/main" id="{57C5900C-C027-8A51-7240-8BBAEE3C5E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0619" y="2919286"/>
            <a:ext cx="2354750" cy="201568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" name="圖片 19" descr="一張含有 圓形 的圖片&#10;&#10;AI 產生的內容可能不正確。">
            <a:extLst>
              <a:ext uri="{FF2B5EF4-FFF2-40B4-BE49-F238E27FC236}">
                <a16:creationId xmlns:a16="http://schemas.microsoft.com/office/drawing/2014/main" id="{62A341DE-4C14-52FA-09ED-652BC34EBF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1987" y="2908525"/>
            <a:ext cx="2204868" cy="202877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5" name="圖片 24" descr="一張含有 圓形, 橢圓 的圖片&#10;&#10;AI 產生的內容可能不正確。">
            <a:extLst>
              <a:ext uri="{FF2B5EF4-FFF2-40B4-BE49-F238E27FC236}">
                <a16:creationId xmlns:a16="http://schemas.microsoft.com/office/drawing/2014/main" id="{53B6EB3D-1722-BE3C-BEF9-4EF24453B03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97655" y="2908524"/>
            <a:ext cx="2455637" cy="202877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7" name="圖片 26" descr="一張含有 圓形 的圖片&#10;&#10;AI 產生的內容可能不正確。">
            <a:extLst>
              <a:ext uri="{FF2B5EF4-FFF2-40B4-BE49-F238E27FC236}">
                <a16:creationId xmlns:a16="http://schemas.microsoft.com/office/drawing/2014/main" id="{D72EEDEB-5107-B277-B775-C257B0A4FC1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37180" y="2907122"/>
            <a:ext cx="2195024" cy="202127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4095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21" descr="1.jpg">
            <a:extLst>
              <a:ext uri="{FF2B5EF4-FFF2-40B4-BE49-F238E27FC236}">
                <a16:creationId xmlns:a16="http://schemas.microsoft.com/office/drawing/2014/main" id="{04C8B277-7C09-44A6-A9BD-CA085AF46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5" y="5197404"/>
            <a:ext cx="2597620" cy="166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15">
            <a:hlinkClick r:id="rId4" action="ppaction://hlinksldjump"/>
            <a:extLst>
              <a:ext uri="{FF2B5EF4-FFF2-40B4-BE49-F238E27FC236}">
                <a16:creationId xmlns:a16="http://schemas.microsoft.com/office/drawing/2014/main" id="{0AA1FD76-31AA-4670-A2EB-13C433A65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40" y="1185215"/>
            <a:ext cx="203613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/>
              <a:t>Main Products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主營產品展示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8A11A336-E11C-49E5-970B-2D975553B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02128"/>
            <a:ext cx="15716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rgbClr val="363636"/>
                </a:solidFill>
              </a:rPr>
              <a:t>腳墊類</a:t>
            </a:r>
            <a:r>
              <a:rPr lang="en-US" altLang="zh-CN" sz="1800" b="1" dirty="0">
                <a:solidFill>
                  <a:srgbClr val="363636"/>
                </a:solidFill>
              </a:rPr>
              <a:t>20%</a:t>
            </a:r>
          </a:p>
        </p:txBody>
      </p:sp>
      <p:pic>
        <p:nvPicPr>
          <p:cNvPr id="2" name="Picture 2" descr="SUC50555_0">
            <a:extLst>
              <a:ext uri="{FF2B5EF4-FFF2-40B4-BE49-F238E27FC236}">
                <a16:creationId xmlns:a16="http://schemas.microsoft.com/office/drawing/2014/main" id="{3486A2B4-F08D-4560-B716-2F3E70479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591" y="836712"/>
            <a:ext cx="2667516" cy="1775013"/>
          </a:xfrm>
          <a:prstGeom prst="rect">
            <a:avLst/>
          </a:prstGeom>
          <a:noFill/>
          <a:ln w="317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>
                    <a:alpha val="50195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pic>
        <p:nvPicPr>
          <p:cNvPr id="3" name="Picture 3" descr="SUC50563_0">
            <a:extLst>
              <a:ext uri="{FF2B5EF4-FFF2-40B4-BE49-F238E27FC236}">
                <a16:creationId xmlns:a16="http://schemas.microsoft.com/office/drawing/2014/main" id="{AACBDFDD-99D7-4A64-BB90-3ED90D3C8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731" y="2621782"/>
            <a:ext cx="2667515" cy="1773218"/>
          </a:xfrm>
          <a:prstGeom prst="rect">
            <a:avLst/>
          </a:prstGeom>
          <a:noFill/>
          <a:ln w="317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>
                    <a:alpha val="50195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5" descr="SUC50644_0">
            <a:extLst>
              <a:ext uri="{FF2B5EF4-FFF2-40B4-BE49-F238E27FC236}">
                <a16:creationId xmlns:a16="http://schemas.microsoft.com/office/drawing/2014/main" id="{28957348-FCF1-4237-A11C-34ABCC78F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08919" y="3345319"/>
            <a:ext cx="1708446" cy="104968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6" descr="SUC50472_0">
            <a:extLst>
              <a:ext uri="{FF2B5EF4-FFF2-40B4-BE49-F238E27FC236}">
                <a16:creationId xmlns:a16="http://schemas.microsoft.com/office/drawing/2014/main" id="{7BBC5813-9E0A-4886-94EA-82FC37731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918" y="2039343"/>
            <a:ext cx="1698922" cy="12421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73008923-CFB7-44B7-BCBC-846FDCD3D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919" y="841703"/>
            <a:ext cx="1708446" cy="11360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A43FD37-F29D-46C3-8601-80B03D9485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71004" y="3103477"/>
            <a:ext cx="3019952" cy="129644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CB6F46B-806A-4595-963B-2378020B79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71004" y="836712"/>
            <a:ext cx="3019951" cy="2219207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ABCF8A0D-1C2A-4567-B690-333DC2343B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3051" y="4504401"/>
            <a:ext cx="2702812" cy="1660596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D074AA59-65EC-4310-8C01-C82AA3C1394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9120343" y="4294385"/>
            <a:ext cx="1660596" cy="2080628"/>
          </a:xfrm>
          <a:prstGeom prst="rect">
            <a:avLst/>
          </a:prstGeom>
        </p:spPr>
      </p:pic>
      <p:pic>
        <p:nvPicPr>
          <p:cNvPr id="7" name="圖片 6" descr="一張含有 操縱杆, 數字 的圖片&#10;&#10;AI 產生的內容可能不正確。">
            <a:extLst>
              <a:ext uri="{FF2B5EF4-FFF2-40B4-BE49-F238E27FC236}">
                <a16:creationId xmlns:a16="http://schemas.microsoft.com/office/drawing/2014/main" id="{F3CC1A57-6E45-18A2-542C-D39B4D71E0F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92730" y="4469588"/>
            <a:ext cx="2723044" cy="169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59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2E00E044-06BB-4F99-B961-AF7CCD58F143}"/>
              </a:ext>
            </a:extLst>
          </p:cNvPr>
          <p:cNvGrpSpPr>
            <a:grpSpLocks/>
          </p:cNvGrpSpPr>
          <p:nvPr/>
        </p:nvGrpSpPr>
        <p:grpSpPr bwMode="auto">
          <a:xfrm>
            <a:off x="372403" y="5073044"/>
            <a:ext cx="8876209" cy="1033463"/>
            <a:chOff x="340099" y="5676915"/>
            <a:chExt cx="7349571" cy="1032711"/>
          </a:xfrm>
          <a:solidFill>
            <a:srgbClr val="92D050"/>
          </a:solidFill>
        </p:grpSpPr>
        <p:sp>
          <p:nvSpPr>
            <p:cNvPr id="3" name="Text Box 8">
              <a:extLst>
                <a:ext uri="{FF2B5EF4-FFF2-40B4-BE49-F238E27FC236}">
                  <a16:creationId xmlns:a16="http://schemas.microsoft.com/office/drawing/2014/main" id="{A7EA9592-C333-4CD0-92CF-98C9D1D904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099" y="5868037"/>
              <a:ext cx="2627326" cy="33855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系統化要求，標准化作業</a:t>
              </a:r>
              <a:r>
                <a:rPr lang="en-US" altLang="zh-TW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﹔</a:t>
              </a:r>
            </a:p>
          </p:txBody>
        </p:sp>
        <p:sp>
          <p:nvSpPr>
            <p:cNvPr id="4" name="Text Box 9">
              <a:extLst>
                <a:ext uri="{FF2B5EF4-FFF2-40B4-BE49-F238E27FC236}">
                  <a16:creationId xmlns:a16="http://schemas.microsoft.com/office/drawing/2014/main" id="{89AEE63E-CA00-4361-AF1E-76E187161B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099" y="6270912"/>
              <a:ext cx="2648286" cy="33855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綠色供應鏈，環保全過程。</a:t>
              </a:r>
              <a:endParaRPr lang="en-US" altLang="zh-TW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AutoShape 16">
              <a:extLst>
                <a:ext uri="{FF2B5EF4-FFF2-40B4-BE49-F238E27FC236}">
                  <a16:creationId xmlns:a16="http://schemas.microsoft.com/office/drawing/2014/main" id="{2F87F466-0AA3-48D7-827A-352772F00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221" y="5774543"/>
              <a:ext cx="762000" cy="863601"/>
            </a:xfrm>
            <a:prstGeom prst="rightArrowCallout">
              <a:avLst>
                <a:gd name="adj1" fmla="val 39688"/>
                <a:gd name="adj2" fmla="val 31518"/>
                <a:gd name="adj3" fmla="val 24949"/>
                <a:gd name="adj4" fmla="val 62125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綠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色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購</a:t>
              </a:r>
            </a:p>
          </p:txBody>
        </p:sp>
        <p:sp>
          <p:nvSpPr>
            <p:cNvPr id="6" name="AutoShape 20">
              <a:extLst>
                <a:ext uri="{FF2B5EF4-FFF2-40B4-BE49-F238E27FC236}">
                  <a16:creationId xmlns:a16="http://schemas.microsoft.com/office/drawing/2014/main" id="{CC280DA7-A787-4331-9A87-E918BB427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0042" y="5774543"/>
              <a:ext cx="761999" cy="863601"/>
            </a:xfrm>
            <a:prstGeom prst="rightArrowCallout">
              <a:avLst>
                <a:gd name="adj1" fmla="val 39688"/>
                <a:gd name="adj2" fmla="val 31518"/>
                <a:gd name="adj3" fmla="val 24949"/>
                <a:gd name="adj4" fmla="val 62125"/>
              </a:avLst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綠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色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程</a:t>
              </a:r>
            </a:p>
          </p:txBody>
        </p:sp>
        <p:sp>
          <p:nvSpPr>
            <p:cNvPr id="7" name="AutoShape 21">
              <a:extLst>
                <a:ext uri="{FF2B5EF4-FFF2-40B4-BE49-F238E27FC236}">
                  <a16:creationId xmlns:a16="http://schemas.microsoft.com/office/drawing/2014/main" id="{671569EE-CB4B-439D-942A-5161BEBA8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4138" y="5774543"/>
              <a:ext cx="761999" cy="863601"/>
            </a:xfrm>
            <a:prstGeom prst="rightArrowCallout">
              <a:avLst>
                <a:gd name="adj1" fmla="val 39688"/>
                <a:gd name="adj2" fmla="val 31518"/>
                <a:gd name="adj3" fmla="val 24949"/>
                <a:gd name="adj4" fmla="val 62125"/>
              </a:avLst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批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號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控</a:t>
              </a:r>
            </a:p>
          </p:txBody>
        </p:sp>
        <p:sp>
          <p:nvSpPr>
            <p:cNvPr id="8" name="AutoShape 22">
              <a:extLst>
                <a:ext uri="{FF2B5EF4-FFF2-40B4-BE49-F238E27FC236}">
                  <a16:creationId xmlns:a16="http://schemas.microsoft.com/office/drawing/2014/main" id="{83EFB0C3-D4B3-4963-973E-125AF4A46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0153" y="5774543"/>
              <a:ext cx="762000" cy="863601"/>
            </a:xfrm>
            <a:prstGeom prst="rightArrowCallout">
              <a:avLst>
                <a:gd name="adj1" fmla="val 39688"/>
                <a:gd name="adj2" fmla="val 31518"/>
                <a:gd name="adj3" fmla="val 24949"/>
                <a:gd name="adj4" fmla="val 62125"/>
              </a:avLst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批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量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追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12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蹤</a:t>
              </a:r>
            </a:p>
          </p:txBody>
        </p:sp>
        <p:grpSp>
          <p:nvGrpSpPr>
            <p:cNvPr id="9" name="组合 30">
              <a:extLst>
                <a:ext uri="{FF2B5EF4-FFF2-40B4-BE49-F238E27FC236}">
                  <a16:creationId xmlns:a16="http://schemas.microsoft.com/office/drawing/2014/main" id="{517042CB-D304-4B2E-AA4B-3CE891A784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38414" y="5676915"/>
              <a:ext cx="951256" cy="1032711"/>
              <a:chOff x="6896405" y="4052097"/>
              <a:chExt cx="951256" cy="1032711"/>
            </a:xfrm>
            <a:grpFill/>
          </p:grpSpPr>
          <p:grpSp>
            <p:nvGrpSpPr>
              <p:cNvPr id="10" name="Group 33">
                <a:extLst>
                  <a:ext uri="{FF2B5EF4-FFF2-40B4-BE49-F238E27FC236}">
                    <a16:creationId xmlns:a16="http://schemas.microsoft.com/office/drawing/2014/main" id="{0C164415-149D-41B9-9D26-1D35CD4EEC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96427" y="4052097"/>
                <a:ext cx="951234" cy="1032711"/>
                <a:chOff x="4311" y="2447"/>
                <a:chExt cx="1179" cy="1044"/>
              </a:xfrm>
              <a:grpFill/>
            </p:grpSpPr>
            <p:sp>
              <p:nvSpPr>
                <p:cNvPr id="17" name="Freeform 28">
                  <a:extLst>
                    <a:ext uri="{FF2B5EF4-FFF2-40B4-BE49-F238E27FC236}">
                      <a16:creationId xmlns:a16="http://schemas.microsoft.com/office/drawing/2014/main" id="{0C2EB738-C0CD-4937-8E3D-2BCF21C4A8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9406852">
                  <a:off x="5127" y="3355"/>
                  <a:ext cx="363" cy="91"/>
                </a:xfrm>
                <a:custGeom>
                  <a:avLst/>
                  <a:gdLst>
                    <a:gd name="T0" fmla="*/ 0 w 148"/>
                    <a:gd name="T1" fmla="*/ 53 h 94"/>
                    <a:gd name="T2" fmla="*/ 294 w 148"/>
                    <a:gd name="T3" fmla="*/ 26 h 94"/>
                    <a:gd name="T4" fmla="*/ 589 w 148"/>
                    <a:gd name="T5" fmla="*/ 0 h 94"/>
                    <a:gd name="T6" fmla="*/ 721 w 148"/>
                    <a:gd name="T7" fmla="*/ 29 h 94"/>
                    <a:gd name="T8" fmla="*/ 1962 w 148"/>
                    <a:gd name="T9" fmla="*/ 4 h 94"/>
                    <a:gd name="T10" fmla="*/ 1859 w 148"/>
                    <a:gd name="T11" fmla="*/ 29 h 94"/>
                    <a:gd name="T12" fmla="*/ 2183 w 148"/>
                    <a:gd name="T13" fmla="*/ 49 h 94"/>
                    <a:gd name="T14" fmla="*/ 885 w 148"/>
                    <a:gd name="T15" fmla="*/ 58 h 94"/>
                    <a:gd name="T16" fmla="*/ 1018 w 148"/>
                    <a:gd name="T17" fmla="*/ 85 h 94"/>
                    <a:gd name="T18" fmla="*/ 518 w 148"/>
                    <a:gd name="T19" fmla="*/ 71 h 94"/>
                    <a:gd name="T20" fmla="*/ 0 w 148"/>
                    <a:gd name="T21" fmla="*/ 53 h 9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48" h="94">
                      <a:moveTo>
                        <a:pt x="0" y="59"/>
                      </a:moveTo>
                      <a:lnTo>
                        <a:pt x="20" y="29"/>
                      </a:lnTo>
                      <a:lnTo>
                        <a:pt x="40" y="0"/>
                      </a:lnTo>
                      <a:lnTo>
                        <a:pt x="49" y="32"/>
                      </a:lnTo>
                      <a:lnTo>
                        <a:pt x="133" y="4"/>
                      </a:lnTo>
                      <a:lnTo>
                        <a:pt x="126" y="32"/>
                      </a:lnTo>
                      <a:lnTo>
                        <a:pt x="148" y="55"/>
                      </a:lnTo>
                      <a:lnTo>
                        <a:pt x="60" y="64"/>
                      </a:lnTo>
                      <a:lnTo>
                        <a:pt x="69" y="94"/>
                      </a:lnTo>
                      <a:lnTo>
                        <a:pt x="35" y="77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b="1">
                    <a:solidFill>
                      <a:schemeClr val="accent5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8" name="Freeform 29">
                  <a:extLst>
                    <a:ext uri="{FF2B5EF4-FFF2-40B4-BE49-F238E27FC236}">
                      <a16:creationId xmlns:a16="http://schemas.microsoft.com/office/drawing/2014/main" id="{9B9ACA87-8C6B-458B-B23B-BF45DF4916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4673522">
                  <a:off x="5263" y="2629"/>
                  <a:ext cx="363" cy="91"/>
                </a:xfrm>
                <a:custGeom>
                  <a:avLst/>
                  <a:gdLst>
                    <a:gd name="T0" fmla="*/ 0 w 148"/>
                    <a:gd name="T1" fmla="*/ 53 h 94"/>
                    <a:gd name="T2" fmla="*/ 294 w 148"/>
                    <a:gd name="T3" fmla="*/ 26 h 94"/>
                    <a:gd name="T4" fmla="*/ 589 w 148"/>
                    <a:gd name="T5" fmla="*/ 0 h 94"/>
                    <a:gd name="T6" fmla="*/ 721 w 148"/>
                    <a:gd name="T7" fmla="*/ 29 h 94"/>
                    <a:gd name="T8" fmla="*/ 1962 w 148"/>
                    <a:gd name="T9" fmla="*/ 4 h 94"/>
                    <a:gd name="T10" fmla="*/ 1859 w 148"/>
                    <a:gd name="T11" fmla="*/ 29 h 94"/>
                    <a:gd name="T12" fmla="*/ 2183 w 148"/>
                    <a:gd name="T13" fmla="*/ 49 h 94"/>
                    <a:gd name="T14" fmla="*/ 885 w 148"/>
                    <a:gd name="T15" fmla="*/ 58 h 94"/>
                    <a:gd name="T16" fmla="*/ 1018 w 148"/>
                    <a:gd name="T17" fmla="*/ 85 h 94"/>
                    <a:gd name="T18" fmla="*/ 518 w 148"/>
                    <a:gd name="T19" fmla="*/ 71 h 94"/>
                    <a:gd name="T20" fmla="*/ 0 w 148"/>
                    <a:gd name="T21" fmla="*/ 53 h 9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48" h="94">
                      <a:moveTo>
                        <a:pt x="0" y="59"/>
                      </a:moveTo>
                      <a:lnTo>
                        <a:pt x="20" y="29"/>
                      </a:lnTo>
                      <a:lnTo>
                        <a:pt x="40" y="0"/>
                      </a:lnTo>
                      <a:lnTo>
                        <a:pt x="49" y="32"/>
                      </a:lnTo>
                      <a:lnTo>
                        <a:pt x="133" y="4"/>
                      </a:lnTo>
                      <a:lnTo>
                        <a:pt x="126" y="32"/>
                      </a:lnTo>
                      <a:lnTo>
                        <a:pt x="148" y="55"/>
                      </a:lnTo>
                      <a:lnTo>
                        <a:pt x="60" y="64"/>
                      </a:lnTo>
                      <a:lnTo>
                        <a:pt x="69" y="94"/>
                      </a:lnTo>
                      <a:lnTo>
                        <a:pt x="35" y="77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b="1">
                    <a:solidFill>
                      <a:schemeClr val="accent5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9" name="Freeform 30">
                  <a:extLst>
                    <a:ext uri="{FF2B5EF4-FFF2-40B4-BE49-F238E27FC236}">
                      <a16:creationId xmlns:a16="http://schemas.microsoft.com/office/drawing/2014/main" id="{8DC54846-A670-488E-89EB-DE6355F2E5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889658">
                  <a:off x="4311" y="3400"/>
                  <a:ext cx="363" cy="91"/>
                </a:xfrm>
                <a:custGeom>
                  <a:avLst/>
                  <a:gdLst>
                    <a:gd name="T0" fmla="*/ 0 w 148"/>
                    <a:gd name="T1" fmla="*/ 53 h 94"/>
                    <a:gd name="T2" fmla="*/ 294 w 148"/>
                    <a:gd name="T3" fmla="*/ 26 h 94"/>
                    <a:gd name="T4" fmla="*/ 589 w 148"/>
                    <a:gd name="T5" fmla="*/ 0 h 94"/>
                    <a:gd name="T6" fmla="*/ 721 w 148"/>
                    <a:gd name="T7" fmla="*/ 29 h 94"/>
                    <a:gd name="T8" fmla="*/ 1962 w 148"/>
                    <a:gd name="T9" fmla="*/ 4 h 94"/>
                    <a:gd name="T10" fmla="*/ 1859 w 148"/>
                    <a:gd name="T11" fmla="*/ 29 h 94"/>
                    <a:gd name="T12" fmla="*/ 2183 w 148"/>
                    <a:gd name="T13" fmla="*/ 49 h 94"/>
                    <a:gd name="T14" fmla="*/ 885 w 148"/>
                    <a:gd name="T15" fmla="*/ 58 h 94"/>
                    <a:gd name="T16" fmla="*/ 1018 w 148"/>
                    <a:gd name="T17" fmla="*/ 85 h 94"/>
                    <a:gd name="T18" fmla="*/ 518 w 148"/>
                    <a:gd name="T19" fmla="*/ 71 h 94"/>
                    <a:gd name="T20" fmla="*/ 0 w 148"/>
                    <a:gd name="T21" fmla="*/ 53 h 9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48" h="94">
                      <a:moveTo>
                        <a:pt x="0" y="59"/>
                      </a:moveTo>
                      <a:lnTo>
                        <a:pt x="20" y="29"/>
                      </a:lnTo>
                      <a:lnTo>
                        <a:pt x="40" y="0"/>
                      </a:lnTo>
                      <a:lnTo>
                        <a:pt x="49" y="32"/>
                      </a:lnTo>
                      <a:lnTo>
                        <a:pt x="133" y="4"/>
                      </a:lnTo>
                      <a:lnTo>
                        <a:pt x="126" y="32"/>
                      </a:lnTo>
                      <a:lnTo>
                        <a:pt x="148" y="55"/>
                      </a:lnTo>
                      <a:lnTo>
                        <a:pt x="60" y="64"/>
                      </a:lnTo>
                      <a:lnTo>
                        <a:pt x="69" y="94"/>
                      </a:lnTo>
                      <a:lnTo>
                        <a:pt x="35" y="77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b="1">
                    <a:solidFill>
                      <a:schemeClr val="accent5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0" name="Freeform 31">
                  <a:extLst>
                    <a:ext uri="{FF2B5EF4-FFF2-40B4-BE49-F238E27FC236}">
                      <a16:creationId xmlns:a16="http://schemas.microsoft.com/office/drawing/2014/main" id="{48DA4836-49BA-4EAE-9AD1-74EE61E0A7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7744791">
                  <a:off x="4175" y="2583"/>
                  <a:ext cx="363" cy="91"/>
                </a:xfrm>
                <a:custGeom>
                  <a:avLst/>
                  <a:gdLst>
                    <a:gd name="T0" fmla="*/ 0 w 148"/>
                    <a:gd name="T1" fmla="*/ 53 h 94"/>
                    <a:gd name="T2" fmla="*/ 294 w 148"/>
                    <a:gd name="T3" fmla="*/ 26 h 94"/>
                    <a:gd name="T4" fmla="*/ 589 w 148"/>
                    <a:gd name="T5" fmla="*/ 0 h 94"/>
                    <a:gd name="T6" fmla="*/ 721 w 148"/>
                    <a:gd name="T7" fmla="*/ 29 h 94"/>
                    <a:gd name="T8" fmla="*/ 1962 w 148"/>
                    <a:gd name="T9" fmla="*/ 4 h 94"/>
                    <a:gd name="T10" fmla="*/ 1859 w 148"/>
                    <a:gd name="T11" fmla="*/ 29 h 94"/>
                    <a:gd name="T12" fmla="*/ 2183 w 148"/>
                    <a:gd name="T13" fmla="*/ 49 h 94"/>
                    <a:gd name="T14" fmla="*/ 885 w 148"/>
                    <a:gd name="T15" fmla="*/ 58 h 94"/>
                    <a:gd name="T16" fmla="*/ 1018 w 148"/>
                    <a:gd name="T17" fmla="*/ 85 h 94"/>
                    <a:gd name="T18" fmla="*/ 518 w 148"/>
                    <a:gd name="T19" fmla="*/ 71 h 94"/>
                    <a:gd name="T20" fmla="*/ 0 w 148"/>
                    <a:gd name="T21" fmla="*/ 53 h 9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48" h="94">
                      <a:moveTo>
                        <a:pt x="0" y="59"/>
                      </a:moveTo>
                      <a:lnTo>
                        <a:pt x="20" y="29"/>
                      </a:lnTo>
                      <a:lnTo>
                        <a:pt x="40" y="0"/>
                      </a:lnTo>
                      <a:lnTo>
                        <a:pt x="49" y="32"/>
                      </a:lnTo>
                      <a:lnTo>
                        <a:pt x="133" y="4"/>
                      </a:lnTo>
                      <a:lnTo>
                        <a:pt x="126" y="32"/>
                      </a:lnTo>
                      <a:lnTo>
                        <a:pt x="148" y="55"/>
                      </a:lnTo>
                      <a:lnTo>
                        <a:pt x="60" y="64"/>
                      </a:lnTo>
                      <a:lnTo>
                        <a:pt x="69" y="94"/>
                      </a:lnTo>
                      <a:lnTo>
                        <a:pt x="35" y="77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b="1">
                    <a:solidFill>
                      <a:schemeClr val="accent5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1" name="Group 34">
                <a:extLst>
                  <a:ext uri="{FF2B5EF4-FFF2-40B4-BE49-F238E27FC236}">
                    <a16:creationId xmlns:a16="http://schemas.microsoft.com/office/drawing/2014/main" id="{1A8CA314-99D9-459B-B44F-F3CB3BB2EC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96405" y="4123658"/>
                <a:ext cx="913962" cy="916903"/>
                <a:chOff x="4311" y="2437"/>
                <a:chExt cx="1134" cy="1044"/>
              </a:xfrm>
              <a:grpFill/>
            </p:grpSpPr>
            <p:sp>
              <p:nvSpPr>
                <p:cNvPr id="12" name="AutoShape 23">
                  <a:extLst>
                    <a:ext uri="{FF2B5EF4-FFF2-40B4-BE49-F238E27FC236}">
                      <a16:creationId xmlns:a16="http://schemas.microsoft.com/office/drawing/2014/main" id="{07C91642-C915-49B3-840D-0010A75084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11" y="2437"/>
                  <a:ext cx="1134" cy="1044"/>
                </a:xfrm>
                <a:prstGeom prst="flowChartOr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zh-TW" altLang="en-US" b="1">
                    <a:solidFill>
                      <a:schemeClr val="accent5">
                        <a:lumMod val="50000"/>
                      </a:schemeClr>
                    </a:solidFill>
                    <a:latin typeface="Arial" charset="0"/>
                  </a:endParaRPr>
                </a:p>
              </p:txBody>
            </p:sp>
            <p:sp>
              <p:nvSpPr>
                <p:cNvPr id="13" name="Text Box 24">
                  <a:extLst>
                    <a:ext uri="{FF2B5EF4-FFF2-40B4-BE49-F238E27FC236}">
                      <a16:creationId xmlns:a16="http://schemas.microsoft.com/office/drawing/2014/main" id="{8F4A88C4-A8ED-4D0B-98B3-39C10BD05FE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00" y="2574"/>
                  <a:ext cx="363" cy="298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defRPr/>
                  </a:pPr>
                  <a:r>
                    <a:rPr lang="en-US" altLang="zh-TW" sz="11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charset="0"/>
                    </a:rPr>
                    <a:t>P</a:t>
                  </a:r>
                </a:p>
              </p:txBody>
            </p:sp>
            <p:sp>
              <p:nvSpPr>
                <p:cNvPr id="14" name="Text Box 25">
                  <a:extLst>
                    <a:ext uri="{FF2B5EF4-FFF2-40B4-BE49-F238E27FC236}">
                      <a16:creationId xmlns:a16="http://schemas.microsoft.com/office/drawing/2014/main" id="{7C55F735-9934-4905-A0FD-406EE4712D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00" y="3072"/>
                  <a:ext cx="363" cy="298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defRPr/>
                  </a:pPr>
                  <a:r>
                    <a:rPr lang="en-US" altLang="zh-TW" sz="11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charset="0"/>
                    </a:rPr>
                    <a:t>D</a:t>
                  </a:r>
                </a:p>
              </p:txBody>
            </p:sp>
            <p:sp>
              <p:nvSpPr>
                <p:cNvPr id="15" name="Text Box 26">
                  <a:extLst>
                    <a:ext uri="{FF2B5EF4-FFF2-40B4-BE49-F238E27FC236}">
                      <a16:creationId xmlns:a16="http://schemas.microsoft.com/office/drawing/2014/main" id="{F488FE38-8C12-4FC0-AAF3-07E77436C24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92" y="2574"/>
                  <a:ext cx="363" cy="298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defRPr/>
                  </a:pPr>
                  <a:r>
                    <a:rPr lang="en-US" altLang="zh-TW" sz="11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charset="0"/>
                    </a:rPr>
                    <a:t>A</a:t>
                  </a:r>
                </a:p>
              </p:txBody>
            </p:sp>
            <p:sp>
              <p:nvSpPr>
                <p:cNvPr id="16" name="Text Box 27">
                  <a:extLst>
                    <a:ext uri="{FF2B5EF4-FFF2-40B4-BE49-F238E27FC236}">
                      <a16:creationId xmlns:a16="http://schemas.microsoft.com/office/drawing/2014/main" id="{0F7D10CD-9BE1-4C8B-B74B-DB8775F3BB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92" y="3072"/>
                  <a:ext cx="363" cy="298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defRPr/>
                  </a:pPr>
                  <a:r>
                    <a:rPr lang="en-US" altLang="zh-TW" sz="1100" b="1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charset="0"/>
                    </a:rPr>
                    <a:t>C</a:t>
                  </a:r>
                </a:p>
              </p:txBody>
            </p:sp>
          </p:grpSp>
        </p:grpSp>
      </p:grpSp>
      <p:grpSp>
        <p:nvGrpSpPr>
          <p:cNvPr id="21" name="组合 2">
            <a:extLst>
              <a:ext uri="{FF2B5EF4-FFF2-40B4-BE49-F238E27FC236}">
                <a16:creationId xmlns:a16="http://schemas.microsoft.com/office/drawing/2014/main" id="{E94C505D-A71A-481A-9573-FA20DD6BCF81}"/>
              </a:ext>
            </a:extLst>
          </p:cNvPr>
          <p:cNvGrpSpPr>
            <a:grpSpLocks/>
          </p:cNvGrpSpPr>
          <p:nvPr/>
        </p:nvGrpSpPr>
        <p:grpSpPr bwMode="auto">
          <a:xfrm>
            <a:off x="415878" y="4105878"/>
            <a:ext cx="10257867" cy="285693"/>
            <a:chOff x="303524" y="5112673"/>
            <a:chExt cx="8198883" cy="247110"/>
          </a:xfrm>
          <a:solidFill>
            <a:srgbClr val="92D050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B55CCC1-0F6F-4449-A440-7DAD4AAA61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5808" y="5113418"/>
              <a:ext cx="1807045" cy="23827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4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歐盟</a:t>
              </a:r>
              <a:r>
                <a:rPr kumimoji="0" lang="en-US" altLang="zh-TW" sz="1400" b="1" dirty="0" err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RoHS</a:t>
              </a:r>
              <a:r>
                <a:rPr kumimoji="0" lang="zh-TW" altLang="en-US" sz="14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正式執行</a:t>
              </a:r>
            </a:p>
          </p:txBody>
        </p:sp>
        <p:sp>
          <p:nvSpPr>
            <p:cNvPr id="23" name="Rectangle 45">
              <a:extLst>
                <a:ext uri="{FF2B5EF4-FFF2-40B4-BE49-F238E27FC236}">
                  <a16:creationId xmlns:a16="http://schemas.microsoft.com/office/drawing/2014/main" id="{5CD1D9B7-394F-4E7A-91A9-A43FC8849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6540" y="5119858"/>
              <a:ext cx="1208088" cy="23976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TW" sz="14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r>
                <a:rPr kumimoji="0" lang="zh-TW" altLang="en-US" sz="14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客戶加入</a:t>
              </a:r>
            </a:p>
          </p:txBody>
        </p:sp>
        <p:sp>
          <p:nvSpPr>
            <p:cNvPr id="24" name="Rectangle 46">
              <a:extLst>
                <a:ext uri="{FF2B5EF4-FFF2-40B4-BE49-F238E27FC236}">
                  <a16:creationId xmlns:a16="http://schemas.microsoft.com/office/drawing/2014/main" id="{5C894A8B-5733-4393-8136-936D6364F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524" y="5113095"/>
              <a:ext cx="1081087" cy="23976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4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相關客戶加入</a:t>
              </a:r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86C09A21-ADAA-468C-BA15-CB298B03D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8399" y="5112673"/>
              <a:ext cx="1208088" cy="23976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TW" sz="14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  <a:r>
                <a:rPr kumimoji="0" lang="zh-TW" altLang="en-US" sz="14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客戶加入</a:t>
              </a:r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2F2E8EEA-7A39-4D32-A195-317BC73B1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5189" y="5120019"/>
              <a:ext cx="1517218" cy="23976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4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歐盟</a:t>
              </a:r>
              <a:r>
                <a:rPr kumimoji="0" lang="en-US" altLang="zh-TW" sz="1400" b="1" dirty="0" err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RoHS</a:t>
              </a:r>
              <a:r>
                <a:rPr kumimoji="0" lang="zh-CN" altLang="en-US" sz="14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0" lang="en-US" altLang="zh-CN" sz="14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2.0</a:t>
              </a:r>
              <a:endParaRPr kumimoji="0" lang="zh-TW" altLang="en-US" sz="14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Line 6">
            <a:extLst>
              <a:ext uri="{FF2B5EF4-FFF2-40B4-BE49-F238E27FC236}">
                <a16:creationId xmlns:a16="http://schemas.microsoft.com/office/drawing/2014/main" id="{BA52122A-458C-4EC4-AB85-819F5CF13D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780" y="4509120"/>
            <a:ext cx="11206990" cy="0"/>
          </a:xfrm>
          <a:prstGeom prst="line">
            <a:avLst/>
          </a:prstGeom>
          <a:ln>
            <a:solidFill>
              <a:srgbClr val="115408"/>
            </a:solidFill>
            <a:headEnd type="none" w="sm" len="sm"/>
            <a:tailEnd type="triangle" w="sm" len="sm"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zh-CN" altLang="en-US" b="1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28" name="组合 54">
            <a:extLst>
              <a:ext uri="{FF2B5EF4-FFF2-40B4-BE49-F238E27FC236}">
                <a16:creationId xmlns:a16="http://schemas.microsoft.com/office/drawing/2014/main" id="{A0AC6AE7-FF9F-41B3-9434-F78CA8EA7CDC}"/>
              </a:ext>
            </a:extLst>
          </p:cNvPr>
          <p:cNvGrpSpPr>
            <a:grpSpLocks/>
          </p:cNvGrpSpPr>
          <p:nvPr/>
        </p:nvGrpSpPr>
        <p:grpSpPr bwMode="auto">
          <a:xfrm>
            <a:off x="491053" y="177536"/>
            <a:ext cx="11363999" cy="3893920"/>
            <a:chOff x="107504" y="1009354"/>
            <a:chExt cx="9462877" cy="3929589"/>
          </a:xfrm>
        </p:grpSpPr>
        <p:sp>
          <p:nvSpPr>
            <p:cNvPr id="29" name="Line 6">
              <a:extLst>
                <a:ext uri="{FF2B5EF4-FFF2-40B4-BE49-F238E27FC236}">
                  <a16:creationId xmlns:a16="http://schemas.microsoft.com/office/drawing/2014/main" id="{E4885C7D-E6D3-4530-A651-E548EA6DFF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504" y="2263389"/>
              <a:ext cx="8893175" cy="0"/>
            </a:xfrm>
            <a:prstGeom prst="line">
              <a:avLst/>
            </a:prstGeom>
            <a:ln>
              <a:solidFill>
                <a:srgbClr val="115408"/>
              </a:solidFill>
              <a:headEnd type="none" w="sm" len="sm"/>
              <a:tailEnd type="triangle" w="sm" len="sm"/>
            </a:ln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  <a:reflection blurRad="6350" stA="50000" endA="300" endPos="38500" dist="50800" dir="5400000" sy="-100000" algn="bl" rotWithShape="0"/>
            </a:effec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eaLnBrk="1" hangingPunct="1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Rectangle 19">
              <a:extLst>
                <a:ext uri="{FF2B5EF4-FFF2-40B4-BE49-F238E27FC236}">
                  <a16:creationId xmlns:a16="http://schemas.microsoft.com/office/drawing/2014/main" id="{3369C9A3-9C72-4428-BFA0-9E563705EE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95" y="2362734"/>
              <a:ext cx="1600200" cy="228600"/>
            </a:xfrm>
            <a:prstGeom prst="rect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執行客戶環保要求</a:t>
              </a:r>
            </a:p>
          </p:txBody>
        </p: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id="{4427F088-2E67-4733-BCB8-CB88B32DE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640" y="2623232"/>
              <a:ext cx="1371600" cy="431800"/>
            </a:xfrm>
            <a:prstGeom prst="rect">
              <a:avLst/>
            </a:prstGeom>
            <a:solidFill>
              <a:srgbClr val="F5FA3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TW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RSC</a:t>
              </a:r>
              <a:r>
                <a:rPr kumimoji="0" lang="zh-TW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系統之建立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全員宣導培訓</a:t>
              </a:r>
            </a:p>
          </p:txBody>
        </p:sp>
        <p:sp>
          <p:nvSpPr>
            <p:cNvPr id="32" name="Text Box 23">
              <a:extLst>
                <a:ext uri="{FF2B5EF4-FFF2-40B4-BE49-F238E27FC236}">
                  <a16:creationId xmlns:a16="http://schemas.microsoft.com/office/drawing/2014/main" id="{2BE45EB3-24E1-4459-83C3-3583A13D51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230831" y="1495781"/>
              <a:ext cx="1181100" cy="230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200</a:t>
              </a:r>
              <a:r>
                <a:rPr kumimoji="0" lang="en-US" altLang="zh-TW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2.10</a:t>
              </a:r>
            </a:p>
          </p:txBody>
        </p:sp>
        <p:sp>
          <p:nvSpPr>
            <p:cNvPr id="33" name="Text Box 27">
              <a:extLst>
                <a:ext uri="{FF2B5EF4-FFF2-40B4-BE49-F238E27FC236}">
                  <a16:creationId xmlns:a16="http://schemas.microsoft.com/office/drawing/2014/main" id="{0F4C76C0-7DC9-4F1D-8DAC-9447A0BA8A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90985" y="1502412"/>
              <a:ext cx="1181100" cy="230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200</a:t>
              </a:r>
              <a:r>
                <a:rPr kumimoji="0" lang="en-US" altLang="zh-TW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3.04</a:t>
              </a:r>
            </a:p>
          </p:txBody>
        </p:sp>
        <p:sp>
          <p:nvSpPr>
            <p:cNvPr id="34" name="Text Box 30">
              <a:extLst>
                <a:ext uri="{FF2B5EF4-FFF2-40B4-BE49-F238E27FC236}">
                  <a16:creationId xmlns:a16="http://schemas.microsoft.com/office/drawing/2014/main" id="{1352EE36-8B4D-4A19-84AD-D57B33385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850562" y="1502412"/>
              <a:ext cx="1181100" cy="230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200</a:t>
              </a:r>
              <a:r>
                <a:rPr kumimoji="0" lang="en-US" altLang="zh-TW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3.10</a:t>
              </a:r>
            </a:p>
          </p:txBody>
        </p:sp>
        <p:sp>
          <p:nvSpPr>
            <p:cNvPr id="35" name="Text Box 33">
              <a:extLst>
                <a:ext uri="{FF2B5EF4-FFF2-40B4-BE49-F238E27FC236}">
                  <a16:creationId xmlns:a16="http://schemas.microsoft.com/office/drawing/2014/main" id="{8213C146-6118-46C9-A541-FB5D0EC645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690024" y="1502412"/>
              <a:ext cx="1181100" cy="230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200</a:t>
              </a:r>
              <a:r>
                <a:rPr kumimoji="0" lang="en-US" altLang="zh-TW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4.04</a:t>
              </a:r>
            </a:p>
          </p:txBody>
        </p:sp>
        <p:sp>
          <p:nvSpPr>
            <p:cNvPr id="36" name="Text Box 36">
              <a:extLst>
                <a:ext uri="{FF2B5EF4-FFF2-40B4-BE49-F238E27FC236}">
                  <a16:creationId xmlns:a16="http://schemas.microsoft.com/office/drawing/2014/main" id="{8CF796A7-F9D1-477D-AF57-CDB387B4BE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300067" y="1493493"/>
              <a:ext cx="1198937" cy="230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20</a:t>
              </a:r>
              <a:r>
                <a:rPr kumimoji="0" lang="en-US" altLang="zh-CN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07</a:t>
              </a:r>
              <a:r>
                <a:rPr kumimoji="0" lang="en-US" altLang="zh-TW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.07.01</a:t>
              </a:r>
            </a:p>
          </p:txBody>
        </p:sp>
        <p:sp>
          <p:nvSpPr>
            <p:cNvPr id="37" name="Rectangle 38">
              <a:extLst>
                <a:ext uri="{FF2B5EF4-FFF2-40B4-BE49-F238E27FC236}">
                  <a16:creationId xmlns:a16="http://schemas.microsoft.com/office/drawing/2014/main" id="{AA85DE39-1A6D-4DEB-9C89-47BA9122C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2663" y="3092452"/>
              <a:ext cx="1368425" cy="433388"/>
            </a:xfrm>
            <a:prstGeom prst="rect">
              <a:avLst/>
            </a:prstGeom>
            <a:solidFill>
              <a:srgbClr val="F5FA3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綠色供應鏈確立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綠色採購</a:t>
              </a:r>
            </a:p>
          </p:txBody>
        </p:sp>
        <p:sp>
          <p:nvSpPr>
            <p:cNvPr id="38" name="Rectangle 39">
              <a:extLst>
                <a:ext uri="{FF2B5EF4-FFF2-40B4-BE49-F238E27FC236}">
                  <a16:creationId xmlns:a16="http://schemas.microsoft.com/office/drawing/2014/main" id="{C43EE4E1-5EC0-483E-9505-11646DFB2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2124" y="3564552"/>
              <a:ext cx="2881312" cy="431800"/>
            </a:xfrm>
            <a:prstGeom prst="rect">
              <a:avLst/>
            </a:prstGeom>
            <a:solidFill>
              <a:srgbClr val="F5FA3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全過程環保受控，不生產非環保產品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綠色製程</a:t>
              </a:r>
            </a:p>
          </p:txBody>
        </p:sp>
        <p:sp>
          <p:nvSpPr>
            <p:cNvPr id="39" name="Rectangle 43">
              <a:extLst>
                <a:ext uri="{FF2B5EF4-FFF2-40B4-BE49-F238E27FC236}">
                  <a16:creationId xmlns:a16="http://schemas.microsoft.com/office/drawing/2014/main" id="{EABC8E0D-2666-4E4A-94DE-73018490A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1663" y="4029760"/>
              <a:ext cx="2160587" cy="431800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持續改善</a:t>
              </a:r>
              <a:r>
                <a:rPr kumimoji="0" lang="en-US" altLang="zh-TW" sz="1400" b="1" dirty="0">
                  <a:solidFill>
                    <a:srgbClr val="002060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CIP</a:t>
              </a:r>
            </a:p>
          </p:txBody>
        </p:sp>
        <p:sp>
          <p:nvSpPr>
            <p:cNvPr id="40" name="Text Box 36">
              <a:extLst>
                <a:ext uri="{FF2B5EF4-FFF2-40B4-BE49-F238E27FC236}">
                  <a16:creationId xmlns:a16="http://schemas.microsoft.com/office/drawing/2014/main" id="{47BC3D6A-3E52-4AE9-BC49-1CE1D422A1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757840" y="1592793"/>
              <a:ext cx="996415" cy="230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20</a:t>
              </a:r>
              <a:r>
                <a:rPr kumimoji="0" lang="en-US" altLang="zh-CN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08.</a:t>
              </a:r>
              <a:r>
                <a:rPr kumimoji="0" lang="en-US" altLang="zh-TW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07</a:t>
              </a:r>
            </a:p>
          </p:txBody>
        </p:sp>
        <p:sp>
          <p:nvSpPr>
            <p:cNvPr id="41" name="Rectangle 43">
              <a:extLst>
                <a:ext uri="{FF2B5EF4-FFF2-40B4-BE49-F238E27FC236}">
                  <a16:creationId xmlns:a16="http://schemas.microsoft.com/office/drawing/2014/main" id="{2DD8FA0F-99FD-4162-BAA5-91A947983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3783" y="4507142"/>
              <a:ext cx="1265229" cy="431800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無鹵管控</a:t>
              </a:r>
              <a:endParaRPr kumimoji="0"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 b="1" dirty="0">
                  <a:solidFill>
                    <a:srgbClr val="002060"/>
                  </a:solidFill>
                </a:rPr>
                <a:t>Halogen Free</a:t>
              </a:r>
              <a:endParaRPr kumimoji="0" lang="en-US" altLang="zh-TW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42" name="Rectangle 43">
              <a:extLst>
                <a:ext uri="{FF2B5EF4-FFF2-40B4-BE49-F238E27FC236}">
                  <a16:creationId xmlns:a16="http://schemas.microsoft.com/office/drawing/2014/main" id="{EBBBAF57-1DC2-4C33-82C3-9810181AC2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9014" y="4507142"/>
              <a:ext cx="1265229" cy="431800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無</a:t>
              </a:r>
              <a:r>
                <a:rPr kumimoji="0" lang="zh-TW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鄰</a:t>
              </a:r>
              <a:r>
                <a:rPr kumimoji="0" lang="zh-CN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苯管控</a:t>
              </a:r>
              <a:endParaRPr kumimoji="0"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 b="1" dirty="0">
                  <a:solidFill>
                    <a:srgbClr val="002060"/>
                  </a:solidFill>
                </a:rPr>
                <a:t>Phthalates Free</a:t>
              </a:r>
              <a:endParaRPr kumimoji="0" lang="en-US" altLang="zh-TW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43" name="Rectangle 43">
              <a:extLst>
                <a:ext uri="{FF2B5EF4-FFF2-40B4-BE49-F238E27FC236}">
                  <a16:creationId xmlns:a16="http://schemas.microsoft.com/office/drawing/2014/main" id="{20BD8876-177A-45E2-BA12-44AEE0616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6025" y="4507143"/>
              <a:ext cx="1265229" cy="431800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 b="1" dirty="0">
                  <a:solidFill>
                    <a:srgbClr val="002060"/>
                  </a:solidFill>
                </a:rPr>
                <a:t>RoHS 2.0</a:t>
              </a:r>
              <a:r>
                <a:rPr kumimoji="0" lang="zh-CN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切入</a:t>
              </a:r>
              <a:endPara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 Box 36">
              <a:extLst>
                <a:ext uri="{FF2B5EF4-FFF2-40B4-BE49-F238E27FC236}">
                  <a16:creationId xmlns:a16="http://schemas.microsoft.com/office/drawing/2014/main" id="{B7A5DDBA-8D2C-4A3B-BA93-388EDC40A9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5727151" y="1592793"/>
              <a:ext cx="996417" cy="230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20</a:t>
              </a:r>
              <a:r>
                <a:rPr kumimoji="0" lang="en-US" altLang="zh-CN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09.01</a:t>
              </a:r>
              <a:endParaRPr kumimoji="0" lang="en-US" altLang="zh-TW" sz="1200" b="1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Text Box 36">
              <a:extLst>
                <a:ext uri="{FF2B5EF4-FFF2-40B4-BE49-F238E27FC236}">
                  <a16:creationId xmlns:a16="http://schemas.microsoft.com/office/drawing/2014/main" id="{AA045AD9-25DF-4A41-B0E4-C488979566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6333959" y="1602769"/>
              <a:ext cx="983116" cy="230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20</a:t>
              </a:r>
              <a:r>
                <a:rPr kumimoji="0" lang="en-US" altLang="zh-CN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09.10</a:t>
              </a:r>
              <a:endParaRPr kumimoji="0" lang="en-US" altLang="zh-TW" sz="1200" b="1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Text Box 36">
              <a:extLst>
                <a:ext uri="{FF2B5EF4-FFF2-40B4-BE49-F238E27FC236}">
                  <a16:creationId xmlns:a16="http://schemas.microsoft.com/office/drawing/2014/main" id="{8380894F-2DD7-44E1-A9B3-5D5508B618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7078202" y="1705554"/>
              <a:ext cx="770894" cy="230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20</a:t>
              </a:r>
              <a:r>
                <a:rPr kumimoji="0" lang="en-US" altLang="zh-TW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47" name="Rectangle 43">
              <a:extLst>
                <a:ext uri="{FF2B5EF4-FFF2-40B4-BE49-F238E27FC236}">
                  <a16:creationId xmlns:a16="http://schemas.microsoft.com/office/drawing/2014/main" id="{34B49896-DA51-4867-AFE7-797C11F3F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737" y="4027849"/>
              <a:ext cx="1251647" cy="431800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 b="1" dirty="0">
                  <a:solidFill>
                    <a:srgbClr val="002060"/>
                  </a:solidFill>
                </a:rPr>
                <a:t>Reach SVHC</a:t>
              </a:r>
              <a:r>
                <a:rPr kumimoji="0" lang="zh-CN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執行</a:t>
              </a:r>
              <a:endPara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Rectangle 43">
              <a:extLst>
                <a:ext uri="{FF2B5EF4-FFF2-40B4-BE49-F238E27FC236}">
                  <a16:creationId xmlns:a16="http://schemas.microsoft.com/office/drawing/2014/main" id="{EFA26F0C-4C31-CB11-FA88-08F700247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5152" y="4507143"/>
              <a:ext cx="1265229" cy="431800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TW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配合法規持續更新</a:t>
              </a:r>
              <a:endParaRPr kumimoji="0" lang="en-US" altLang="zh-TW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Text Box 36">
              <a:extLst>
                <a:ext uri="{FF2B5EF4-FFF2-40B4-BE49-F238E27FC236}">
                  <a16:creationId xmlns:a16="http://schemas.microsoft.com/office/drawing/2014/main" id="{01031625-C566-3F5B-151B-A69FFD7718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8035035" y="1705553"/>
              <a:ext cx="770894" cy="230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Ø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" panose="05000000000000000000" pitchFamily="2" charset="2"/>
                <a:buChar char="l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TW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…</a:t>
              </a:r>
              <a:r>
                <a:rPr kumimoji="0" lang="zh-TW" altLang="en-US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</a:t>
              </a:r>
              <a:r>
                <a:rPr kumimoji="0" lang="en-US" altLang="zh-TW" sz="1200" b="1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024</a:t>
              </a:r>
            </a:p>
          </p:txBody>
        </p:sp>
      </p:grpSp>
      <p:sp>
        <p:nvSpPr>
          <p:cNvPr id="48" name="Text Box 6">
            <a:extLst>
              <a:ext uri="{FF2B5EF4-FFF2-40B4-BE49-F238E27FC236}">
                <a16:creationId xmlns:a16="http://schemas.microsoft.com/office/drawing/2014/main" id="{F7625EC1-CC2D-40E2-819C-3D826EC5E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1990" y="6417448"/>
            <a:ext cx="1524000" cy="338400"/>
          </a:xfrm>
          <a:prstGeom prst="rect">
            <a:avLst/>
          </a:prstGeom>
          <a:solidFill>
            <a:srgbClr val="92D050"/>
          </a:solidFill>
          <a:ln w="19050" algn="ctr">
            <a:solidFill>
              <a:srgbClr val="FFFFFF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600" b="1" dirty="0">
                <a:solidFill>
                  <a:schemeClr val="accent5">
                    <a:lumMod val="50000"/>
                  </a:schemeClr>
                </a:solidFill>
              </a:rPr>
              <a:t>Customer</a:t>
            </a:r>
          </a:p>
        </p:txBody>
      </p:sp>
      <p:sp>
        <p:nvSpPr>
          <p:cNvPr id="49" name="Text Box 7">
            <a:extLst>
              <a:ext uri="{FF2B5EF4-FFF2-40B4-BE49-F238E27FC236}">
                <a16:creationId xmlns:a16="http://schemas.microsoft.com/office/drawing/2014/main" id="{B71851BA-D221-410D-93E5-5E5DA4232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32" y="6417294"/>
            <a:ext cx="3240088" cy="338554"/>
          </a:xfrm>
          <a:prstGeom prst="rect">
            <a:avLst/>
          </a:prstGeom>
          <a:solidFill>
            <a:srgbClr val="92D050"/>
          </a:solidFill>
          <a:ln w="19050">
            <a:solidFill>
              <a:srgbClr val="FFFFFF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600" b="1" dirty="0">
                <a:solidFill>
                  <a:schemeClr val="accent5">
                    <a:lumMod val="50000"/>
                  </a:schemeClr>
                </a:solidFill>
              </a:rPr>
              <a:t>DeHuei</a:t>
            </a:r>
          </a:p>
        </p:txBody>
      </p:sp>
      <p:sp>
        <p:nvSpPr>
          <p:cNvPr id="50" name="Text Box 8">
            <a:extLst>
              <a:ext uri="{FF2B5EF4-FFF2-40B4-BE49-F238E27FC236}">
                <a16:creationId xmlns:a16="http://schemas.microsoft.com/office/drawing/2014/main" id="{02387394-AAE7-483F-B670-10666B995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55" y="6417448"/>
            <a:ext cx="1295400" cy="3384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600" b="1" dirty="0">
                <a:solidFill>
                  <a:schemeClr val="accent5">
                    <a:lumMod val="50000"/>
                  </a:schemeClr>
                </a:solidFill>
              </a:rPr>
              <a:t>Supplier</a:t>
            </a:r>
          </a:p>
        </p:txBody>
      </p:sp>
      <p:sp>
        <p:nvSpPr>
          <p:cNvPr id="51" name="AutoShape 12">
            <a:extLst>
              <a:ext uri="{FF2B5EF4-FFF2-40B4-BE49-F238E27FC236}">
                <a16:creationId xmlns:a16="http://schemas.microsoft.com/office/drawing/2014/main" id="{B9DE3983-8DCC-4859-9ABF-18F445195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426" y="6509995"/>
            <a:ext cx="838200" cy="144462"/>
          </a:xfrm>
          <a:prstGeom prst="leftRightArrow">
            <a:avLst>
              <a:gd name="adj1" fmla="val 50000"/>
              <a:gd name="adj2" fmla="val 116044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0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2" name="AutoShape 14">
            <a:extLst>
              <a:ext uri="{FF2B5EF4-FFF2-40B4-BE49-F238E27FC236}">
                <a16:creationId xmlns:a16="http://schemas.microsoft.com/office/drawing/2014/main" id="{55607AF4-760F-40E4-B5CA-6688ED81F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7305" y="6509995"/>
            <a:ext cx="838200" cy="144462"/>
          </a:xfrm>
          <a:prstGeom prst="leftRightArrow">
            <a:avLst>
              <a:gd name="adj1" fmla="val 50000"/>
              <a:gd name="adj2" fmla="val 116044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0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4" name="Text Box 9">
            <a:extLst>
              <a:ext uri="{FF2B5EF4-FFF2-40B4-BE49-F238E27FC236}">
                <a16:creationId xmlns:a16="http://schemas.microsoft.com/office/drawing/2014/main" id="{3CDA7368-0E90-41F7-91DF-6D447A628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6038" y="4703981"/>
            <a:ext cx="2431022" cy="2061474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 rtl="0">
              <a:defRPr lang="zh-CN"/>
            </a:defPPr>
            <a:lvl1pPr algn="ctr">
              <a:spcBef>
                <a:spcPct val="0"/>
              </a:spcBef>
              <a:buClrTx/>
              <a:buSzTx/>
              <a:buFontTx/>
              <a:buNone/>
              <a:defRPr kumimoji="0" sz="1400">
                <a:solidFill>
                  <a:srgbClr val="002060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kumimoji="1" sz="28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供應商管控及新廠商評鑒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設計與承認管制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入料管制，儲存管制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制程管制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變更管制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抽測監控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出貨管制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可追溯性管制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XRF</a:t>
            </a:r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全檢測試</a:t>
            </a:r>
            <a:endParaRPr lang="zh-TW" altLang="en-US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6">
            <a:extLst>
              <a:ext uri="{FF2B5EF4-FFF2-40B4-BE49-F238E27FC236}">
                <a16:creationId xmlns:a16="http://schemas.microsoft.com/office/drawing/2014/main" id="{0B05D7CF-7D29-43CA-8F98-8F15ACAE6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757" y="16628"/>
            <a:ext cx="394050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defRPr>
            </a:lvl1pPr>
            <a:lvl2pPr marL="742950" indent="-285750" algn="ctr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algn="ctr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algn="ctr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algn="ctr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>
                <a:ea typeface="微软雅黑" panose="020B0503020204020204" pitchFamily="34" charset="-122"/>
              </a:rPr>
              <a:t>RSC system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限用物質管控系統</a:t>
            </a:r>
          </a:p>
        </p:txBody>
      </p:sp>
    </p:spTree>
    <p:extLst>
      <p:ext uri="{BB962C8B-B14F-4D97-AF65-F5344CB8AC3E}">
        <p14:creationId xmlns:p14="http://schemas.microsoft.com/office/powerpoint/2010/main" val="536188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9949" y="548680"/>
            <a:ext cx="652454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n-CL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Eras Bold ITC" panose="020B0907030504020204" pitchFamily="34" charset="0"/>
                <a:ea typeface="STCaiyun" panose="02010800040101010101" pitchFamily="2" charset="-122"/>
                <a:cs typeface="+mn-cs"/>
              </a:rPr>
              <a:t>Manufacturing Equipment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Eras Bold ITC" panose="020B0907030504020204" pitchFamily="34" charset="0"/>
                <a:ea typeface="STCaiyun" panose="02010800040101010101" pitchFamily="2" charset="-122"/>
                <a:cs typeface="+mn-cs"/>
              </a:rPr>
              <a:t>(China)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lang="zh-TW" altLang="en-US" sz="2000" dirty="0">
                <a:solidFill>
                  <a:srgbClr val="4472C4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東莞廠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製造設備</a:t>
            </a:r>
          </a:p>
        </p:txBody>
      </p:sp>
      <p:graphicFrame>
        <p:nvGraphicFramePr>
          <p:cNvPr id="19" name="Group 91">
            <a:extLst>
              <a:ext uri="{FF2B5EF4-FFF2-40B4-BE49-F238E27FC236}">
                <a16:creationId xmlns:a16="http://schemas.microsoft.com/office/drawing/2014/main" id="{FAE8DE6E-3F15-42F2-AEBF-529597A43A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213033"/>
              </p:ext>
            </p:extLst>
          </p:nvPr>
        </p:nvGraphicFramePr>
        <p:xfrm>
          <a:off x="1079285" y="1556792"/>
          <a:ext cx="6440217" cy="463308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463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779">
                  <a:extLst>
                    <a:ext uri="{9D8B030D-6E8A-4147-A177-3AD203B41FA5}">
                      <a16:colId xmlns:a16="http://schemas.microsoft.com/office/drawing/2014/main" val="80450706"/>
                    </a:ext>
                  </a:extLst>
                </a:gridCol>
                <a:gridCol w="2463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393442433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設備名稱</a:t>
                      </a:r>
                      <a:endParaRPr kumimoji="1" lang="en-US" altLang="zh-CN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Device Name</a:t>
                      </a:r>
                      <a:endParaRPr kumimoji="1" lang="zh-CN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數量</a:t>
                      </a:r>
                      <a:endParaRPr kumimoji="1" lang="en-US" altLang="zh-TW" sz="1100" b="1" i="0" u="none" strike="noStrike" kern="1200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Quantity</a:t>
                      </a:r>
                      <a:endParaRPr kumimoji="1" lang="zh-CN" alt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設備名稱</a:t>
                      </a:r>
                      <a:endParaRPr kumimoji="1" lang="en-US" altLang="zh-CN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Device Name</a:t>
                      </a:r>
                      <a:endParaRPr kumimoji="1" lang="zh-CN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數量</a:t>
                      </a:r>
                      <a:endParaRPr kumimoji="1" lang="en-US" altLang="zh-TW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Quantity</a:t>
                      </a:r>
                      <a:endParaRPr kumimoji="1" lang="zh-CN" alt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矽橡膠混煉機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Silicone rubber mixer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快沖沖床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Punch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3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矽橡膠裁料機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Silicone rubber cutting machine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自動噴塗線</a:t>
                      </a:r>
                      <a:endParaRPr kumimoji="1" lang="en-US" altLang="zh-CN" sz="1000" b="0" i="0" u="none" strike="noStrike" kern="1200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Automatic spray line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300TON</a:t>
                      </a: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油壓成型機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Silicone rubber compression molding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6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隧道式</a:t>
                      </a: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IR</a:t>
                      </a:r>
                      <a:r>
                        <a:rPr kumimoji="1" lang="zh-CN" altLang="en-US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烤箱</a:t>
                      </a:r>
                      <a:endParaRPr kumimoji="1" lang="en-US" altLang="zh-CN" sz="1000" b="0" i="0" u="none" strike="noStrike" kern="1200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Hot air tunnel furnace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250TON</a:t>
                      </a:r>
                      <a:r>
                        <a:rPr kumimoji="1" lang="zh-CN" altLang="en-US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油壓成型機</a:t>
                      </a:r>
                      <a:endParaRPr kumimoji="1" lang="en-US" altLang="zh-CN" sz="1000" b="0" i="0" u="none" strike="noStrike" kern="1200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Silicone rubber compression molding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18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自動絲印移印機臺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Automatic silk screen printing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8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UV</a:t>
                      </a:r>
                      <a:r>
                        <a:rPr kumimoji="1" lang="zh-CN" altLang="en-US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光固機</a:t>
                      </a:r>
                      <a:endParaRPr kumimoji="1" lang="en-US" altLang="zh-CN" sz="1000" b="0" i="0" u="none" strike="noStrike" kern="1200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UV curing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1000</a:t>
                      </a: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級無塵室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Class-1000 clean room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三軸式自動點膠機</a:t>
                      </a:r>
                      <a:endParaRPr kumimoji="1" lang="en-US" altLang="zh-CN" sz="1000" b="0" i="0" u="none" strike="noStrike" kern="1200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Triaxial automatic dispensing machine</a:t>
                      </a:r>
                      <a:endParaRPr kumimoji="1" lang="zh-CN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3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UV</a:t>
                      </a: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改質機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UV modification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自動模切機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Automatic die cutting machine</a:t>
                      </a:r>
                      <a:endParaRPr kumimoji="1" lang="zh-CN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3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毛邊去除機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Burr removal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自动裁切机</a:t>
                      </a:r>
                      <a:endParaRPr kumimoji="1" lang="en-US" altLang="zh-CN" sz="1000" b="0" i="0" u="none" strike="noStrike" kern="1200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Automatic cutting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精密鐳射切割機</a:t>
                      </a:r>
                      <a:endParaRPr kumimoji="1" lang="en-US" altLang="zh-TW" sz="1000" b="0" i="0" u="none" strike="noStrike" kern="1200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Precision laser cutting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三工位精密貼合機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Three position precise Laminating &amp;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Discharging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等離子處理機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Plasma  treater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3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278466"/>
                  </a:ext>
                </a:extLst>
              </a:tr>
            </a:tbl>
          </a:graphicData>
        </a:graphic>
      </p:graphicFrame>
      <p:grpSp>
        <p:nvGrpSpPr>
          <p:cNvPr id="21" name="群組 20">
            <a:extLst>
              <a:ext uri="{FF2B5EF4-FFF2-40B4-BE49-F238E27FC236}">
                <a16:creationId xmlns:a16="http://schemas.microsoft.com/office/drawing/2014/main" id="{E4BB1758-FBEE-8B88-5F33-0DF7A8D1E233}"/>
              </a:ext>
            </a:extLst>
          </p:cNvPr>
          <p:cNvGrpSpPr/>
          <p:nvPr/>
        </p:nvGrpSpPr>
        <p:grpSpPr>
          <a:xfrm>
            <a:off x="9046740" y="692696"/>
            <a:ext cx="2062800" cy="2205666"/>
            <a:chOff x="9406788" y="1367190"/>
            <a:chExt cx="2062800" cy="2205666"/>
          </a:xfrm>
        </p:grpSpPr>
        <p:sp>
          <p:nvSpPr>
            <p:cNvPr id="4" name="Text Box 72">
              <a:extLst>
                <a:ext uri="{FF2B5EF4-FFF2-40B4-BE49-F238E27FC236}">
                  <a16:creationId xmlns:a16="http://schemas.microsoft.com/office/drawing/2014/main" id="{0E02B49B-8296-6C23-1EE4-E999CDA0E5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8188" y="3311246"/>
              <a:ext cx="1800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zh-CN" sz="1100" b="1" dirty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300TON </a:t>
              </a:r>
              <a:r>
                <a:rPr lang="zh-CN" altLang="en-US" sz="1100" b="1" dirty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成型機臺  </a:t>
              </a:r>
              <a:endParaRPr lang="en-US" altLang="zh-CN" sz="11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endParaRPr>
            </a:p>
          </p:txBody>
        </p:sp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6F19349-EBBD-1C24-4D9D-B3DD910AE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06788" y="1367190"/>
              <a:ext cx="2062800" cy="2062800"/>
            </a:xfrm>
            <a:prstGeom prst="rect">
              <a:avLst/>
            </a:prstGeom>
          </p:spPr>
        </p:pic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AC5BEE8-CA75-C7BC-3CD0-A22AF0B7A24B}"/>
              </a:ext>
            </a:extLst>
          </p:cNvPr>
          <p:cNvGrpSpPr/>
          <p:nvPr/>
        </p:nvGrpSpPr>
        <p:grpSpPr>
          <a:xfrm>
            <a:off x="9178140" y="2901638"/>
            <a:ext cx="1800000" cy="1823506"/>
            <a:chOff x="9538188" y="4027344"/>
            <a:chExt cx="1800000" cy="1823506"/>
          </a:xfrm>
        </p:grpSpPr>
        <p:sp>
          <p:nvSpPr>
            <p:cNvPr id="7" name="Text Box 72">
              <a:extLst>
                <a:ext uri="{FF2B5EF4-FFF2-40B4-BE49-F238E27FC236}">
                  <a16:creationId xmlns:a16="http://schemas.microsoft.com/office/drawing/2014/main" id="{B53DEB54-2909-2D7E-444F-FBCD5D857E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8188" y="5589240"/>
              <a:ext cx="1800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CN" altLang="en-US" sz="1100" b="1" dirty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三軸式自動點膠機 </a:t>
              </a:r>
              <a:endParaRPr lang="en-US" altLang="zh-CN" sz="11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endParaRPr>
            </a:p>
          </p:txBody>
        </p:sp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75B7A34F-3E89-AA5E-2ABF-512CB28C67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3189" t="16490" r="13800" b="20157"/>
            <a:stretch/>
          </p:blipFill>
          <p:spPr>
            <a:xfrm>
              <a:off x="9538188" y="4027344"/>
              <a:ext cx="1800000" cy="1561896"/>
            </a:xfrm>
            <a:prstGeom prst="rect">
              <a:avLst/>
            </a:prstGeom>
          </p:spPr>
        </p:pic>
      </p:grp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7EB95C2F-C6B7-6BA8-CA83-3F061589918A}"/>
              </a:ext>
            </a:extLst>
          </p:cNvPr>
          <p:cNvGrpSpPr/>
          <p:nvPr/>
        </p:nvGrpSpPr>
        <p:grpSpPr>
          <a:xfrm>
            <a:off x="9046740" y="4782755"/>
            <a:ext cx="2062800" cy="1670581"/>
            <a:chOff x="9406788" y="4509120"/>
            <a:chExt cx="2062800" cy="1670581"/>
          </a:xfrm>
        </p:grpSpPr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B4569C8B-37CC-792C-935E-F60DF278A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06788" y="4509120"/>
              <a:ext cx="2062800" cy="1439163"/>
            </a:xfrm>
            <a:prstGeom prst="rect">
              <a:avLst/>
            </a:prstGeom>
          </p:spPr>
        </p:pic>
        <p:sp>
          <p:nvSpPr>
            <p:cNvPr id="27" name="Text Box 72">
              <a:extLst>
                <a:ext uri="{FF2B5EF4-FFF2-40B4-BE49-F238E27FC236}">
                  <a16:creationId xmlns:a16="http://schemas.microsoft.com/office/drawing/2014/main" id="{7053C010-17DB-6511-4A0C-63D4C3147B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8188" y="5918091"/>
              <a:ext cx="1800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TW" altLang="en-US" sz="1100" b="1" dirty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自動模切機</a:t>
              </a:r>
              <a:endParaRPr lang="en-US" altLang="zh-CN" sz="11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3055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395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271610"/>
              </p:ext>
            </p:extLst>
          </p:nvPr>
        </p:nvGraphicFramePr>
        <p:xfrm>
          <a:off x="1079427" y="1478016"/>
          <a:ext cx="5832000" cy="509557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設備名稱</a:t>
                      </a:r>
                      <a:endParaRPr kumimoji="1" lang="en-US" altLang="zh-CN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Device Name</a:t>
                      </a:r>
                      <a:endParaRPr kumimoji="1" lang="zh-CN" alt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數量</a:t>
                      </a:r>
                      <a:endParaRPr kumimoji="1" lang="en-US" altLang="zh-TW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Quantity</a:t>
                      </a:r>
                      <a:endParaRPr kumimoji="1" lang="zh-CN" alt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設備名稱</a:t>
                      </a:r>
                      <a:endParaRPr kumimoji="1" lang="en-US" altLang="zh-CN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Device Name</a:t>
                      </a:r>
                      <a:endParaRPr kumimoji="1" lang="zh-CN" alt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數量</a:t>
                      </a:r>
                      <a:endParaRPr kumimoji="1" lang="en-US" altLang="zh-TW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Quantity</a:t>
                      </a:r>
                      <a:endParaRPr kumimoji="1" lang="zh-CN" alt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2.5D</a:t>
                      </a: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影像儀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2.5D AUTO- Image Projector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印刷耐磨測試機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Abrasion test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CCD</a:t>
                      </a:r>
                      <a:r>
                        <a:rPr lang="zh-TW" altLang="en-US" sz="10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視頻顯微鏡</a:t>
                      </a:r>
                      <a:endParaRPr lang="en-US" altLang="zh-TW" sz="1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en-US" altLang="zh-CN" sz="10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Video Microscope</a:t>
                      </a:r>
                      <a:endParaRPr lang="zh-CN" altLang="en-US" sz="1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5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轉軸扭力計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Hinge torque tester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按鍵壽命測試儀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Life-span test apparatus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拉拔力計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Tension meter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剝離測</a:t>
                      </a: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試</a:t>
                      </a:r>
                      <a:r>
                        <a:rPr kumimoji="1" lang="zh-CN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機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180 degree peel tester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高斯計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Gauss tester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全自動</a:t>
                      </a:r>
                      <a:r>
                        <a:rPr kumimoji="1" lang="zh-CN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荷重機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Elasticity tester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6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X-RF</a:t>
                      </a:r>
                      <a:r>
                        <a:rPr kumimoji="1" lang="zh-CN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檢測儀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X-ray apparatus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按鍵曲線儀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Curve test apparatus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ESD</a:t>
                      </a: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靜電測試儀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ESD Electrostatic  tester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邵氏硬度儀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Rubber sclerometer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皮料</a:t>
                      </a:r>
                      <a:r>
                        <a:rPr kumimoji="1" lang="zh-CN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耐磨測試儀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Wearable Test apparatus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色差測試儀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Chromatic aberration tester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透光率測試儀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light transmittance  tester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光柵分光測色儀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Grating </a:t>
                      </a:r>
                      <a:r>
                        <a:rPr kumimoji="1" lang="en-US" altLang="zh-TW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spectropotometer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鏡片通過率測量儀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Lens Transmission Meter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648670"/>
                  </a:ext>
                </a:extLst>
              </a:tr>
              <a:tr h="428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粉塵顆粒物空氣質量檢測儀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PM2.5 Particle counter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電腦式拉力試驗機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Computer tensile testing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980082"/>
                  </a:ext>
                </a:extLst>
              </a:tr>
              <a:tr h="428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恒溫恒濕試驗機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Temperature humidity </a:t>
                      </a:r>
                      <a:r>
                        <a:rPr kumimoji="1" lang="en-US" altLang="zh-CN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apparatul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光學檢測篩選機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Optical detection screening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869738"/>
                  </a:ext>
                </a:extLst>
              </a:tr>
            </a:tbl>
          </a:graphicData>
        </a:graphic>
      </p:graphicFrame>
      <p:sp>
        <p:nvSpPr>
          <p:cNvPr id="25" name="矩形 24"/>
          <p:cNvSpPr/>
          <p:nvPr/>
        </p:nvSpPr>
        <p:spPr>
          <a:xfrm>
            <a:off x="333772" y="548680"/>
            <a:ext cx="65053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Eras Bold ITC" panose="020B0907030504020204" pitchFamily="34" charset="0"/>
                <a:ea typeface="宋体" panose="02010600030101010101" pitchFamily="2" charset="-122"/>
                <a:cs typeface="+mn-cs"/>
              </a:rPr>
              <a:t>Measurement  Equipment (China)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東莞廠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檢測設備</a:t>
            </a:r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E71FACD4-8E02-2041-8B85-4EEC37CD4720}"/>
              </a:ext>
            </a:extLst>
          </p:cNvPr>
          <p:cNvGrpSpPr/>
          <p:nvPr/>
        </p:nvGrpSpPr>
        <p:grpSpPr>
          <a:xfrm>
            <a:off x="7822604" y="4894502"/>
            <a:ext cx="1800000" cy="1459098"/>
            <a:chOff x="8326344" y="4894502"/>
            <a:chExt cx="1800000" cy="1459098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579572D8-476C-1094-D03F-EAAF9679E3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9741" b="13732"/>
            <a:stretch/>
          </p:blipFill>
          <p:spPr>
            <a:xfrm>
              <a:off x="8326344" y="4894502"/>
              <a:ext cx="1800000" cy="1197488"/>
            </a:xfrm>
            <a:prstGeom prst="rect">
              <a:avLst/>
            </a:prstGeom>
          </p:spPr>
        </p:pic>
        <p:sp>
          <p:nvSpPr>
            <p:cNvPr id="11" name="Text Box 81">
              <a:extLst>
                <a:ext uri="{FF2B5EF4-FFF2-40B4-BE49-F238E27FC236}">
                  <a16:creationId xmlns:a16="http://schemas.microsoft.com/office/drawing/2014/main" id="{A36D8BD0-BF04-2E48-0680-CC3CC311A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70344" y="6091990"/>
              <a:ext cx="1512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1100" b="1" i="0" u="none" strike="noStrike" kern="1200" cap="none" normalizeH="0" baseline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X-RF</a:t>
              </a:r>
              <a:r>
                <a:rPr kumimoji="1" lang="zh-CN" altLang="zh-CN" sz="1100" b="1" i="0" u="none" strike="noStrike" kern="1200" cap="none" normalizeH="0" baseline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檢測儀</a:t>
              </a: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BEF7462C-0585-5A87-2DE5-DC04E80CFE01}"/>
              </a:ext>
            </a:extLst>
          </p:cNvPr>
          <p:cNvGrpSpPr/>
          <p:nvPr/>
        </p:nvGrpSpPr>
        <p:grpSpPr>
          <a:xfrm>
            <a:off x="9674465" y="476672"/>
            <a:ext cx="1800000" cy="2169362"/>
            <a:chOff x="10178205" y="1230287"/>
            <a:chExt cx="1800000" cy="2169362"/>
          </a:xfrm>
        </p:grpSpPr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07AA5F8F-A8D7-473D-DF9B-C05CE066B4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974" t="-1543" r="14630" b="1543"/>
            <a:stretch/>
          </p:blipFill>
          <p:spPr>
            <a:xfrm>
              <a:off x="10178205" y="1230287"/>
              <a:ext cx="1800000" cy="1847316"/>
            </a:xfrm>
            <a:prstGeom prst="rect">
              <a:avLst/>
            </a:prstGeom>
          </p:spPr>
        </p:pic>
        <p:sp>
          <p:nvSpPr>
            <p:cNvPr id="13" name="Text Box 72">
              <a:extLst>
                <a:ext uri="{FF2B5EF4-FFF2-40B4-BE49-F238E27FC236}">
                  <a16:creationId xmlns:a16="http://schemas.microsoft.com/office/drawing/2014/main" id="{A54A7E28-3AAE-5A5B-738D-AC0A65804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22205" y="3138039"/>
              <a:ext cx="1512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>
              <a:defPPr>
                <a:defRPr lang="en-US"/>
              </a:defPPr>
              <a:lvl1pPr>
                <a:spcBef>
                  <a:spcPct val="50000"/>
                </a:spcBef>
                <a:defRPr sz="1050" b="1">
                  <a:solidFill>
                    <a:schemeClr val="accent4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altLang="en-US" sz="1100" i="0" u="none" strike="noStrike" kern="1200" cap="none" normalizeH="0" baseline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鏡片通過率測量儀</a:t>
              </a:r>
              <a:endParaRPr kumimoji="1" lang="en-US" altLang="zh-TW" sz="1100" i="0" u="none" strike="noStrike" kern="1200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  <a:cs typeface="微软雅黑" pitchFamily="34" charset="-122"/>
              </a:endParaRP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0B5553FF-EADF-3616-D407-5B364B46DEC8}"/>
              </a:ext>
            </a:extLst>
          </p:cNvPr>
          <p:cNvGrpSpPr/>
          <p:nvPr/>
        </p:nvGrpSpPr>
        <p:grpSpPr>
          <a:xfrm>
            <a:off x="9674465" y="4524587"/>
            <a:ext cx="1800000" cy="1829013"/>
            <a:chOff x="10178205" y="4524587"/>
            <a:chExt cx="1800000" cy="1829013"/>
          </a:xfrm>
        </p:grpSpPr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EB483C8-D5FF-0DD7-A21F-D1620694C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78205" y="4524587"/>
              <a:ext cx="1800000" cy="1800000"/>
            </a:xfrm>
            <a:prstGeom prst="rect">
              <a:avLst/>
            </a:prstGeom>
          </p:spPr>
        </p:pic>
        <p:sp>
          <p:nvSpPr>
            <p:cNvPr id="16" name="Text Box 80">
              <a:extLst>
                <a:ext uri="{FF2B5EF4-FFF2-40B4-BE49-F238E27FC236}">
                  <a16:creationId xmlns:a16="http://schemas.microsoft.com/office/drawing/2014/main" id="{F993C3F4-93C8-B627-185E-6559493033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22205" y="6091990"/>
              <a:ext cx="1512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altLang="en-US" sz="1100" b="1" i="0" u="none" strike="noStrike" kern="1200" cap="none" normalizeH="0" baseline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光柵分光測色儀</a:t>
              </a:r>
              <a:endParaRPr kumimoji="1" lang="en-US" altLang="zh-TW" sz="1100" b="1" i="0" u="none" strike="noStrike" kern="1200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  <a:cs typeface="微软雅黑" pitchFamily="34" charset="-122"/>
              </a:endParaRPr>
            </a:p>
          </p:txBody>
        </p:sp>
      </p:grpSp>
      <p:sp>
        <p:nvSpPr>
          <p:cNvPr id="29" name="Text Box 80">
            <a:extLst>
              <a:ext uri="{FF2B5EF4-FFF2-40B4-BE49-F238E27FC236}">
                <a16:creationId xmlns:a16="http://schemas.microsoft.com/office/drawing/2014/main" id="{939C269A-142A-83F4-1630-BB4A71E53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8465" y="4283975"/>
            <a:ext cx="1512000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1100" b="1" i="0" u="none" strike="noStrike" kern="1200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電腦式拉力試驗機</a:t>
            </a:r>
            <a:endParaRPr kumimoji="1" lang="en-US" altLang="zh-TW" sz="1100" b="1" i="0" u="none" strike="noStrike" kern="1200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DD39EFF0-948E-82F7-5DC8-9BD0411D92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8353" y="2938780"/>
            <a:ext cx="1296000" cy="1296000"/>
          </a:xfrm>
          <a:prstGeom prst="rect">
            <a:avLst/>
          </a:prstGeom>
        </p:spPr>
      </p:pic>
      <p:pic>
        <p:nvPicPr>
          <p:cNvPr id="31" name="图片 2">
            <a:extLst>
              <a:ext uri="{FF2B5EF4-FFF2-40B4-BE49-F238E27FC236}">
                <a16:creationId xmlns:a16="http://schemas.microsoft.com/office/drawing/2014/main" id="{C1FBB033-5E27-C406-F4CC-2CC119F183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6501" y="2953679"/>
            <a:ext cx="1592206" cy="12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Text Box 81">
            <a:extLst>
              <a:ext uri="{FF2B5EF4-FFF2-40B4-BE49-F238E27FC236}">
                <a16:creationId xmlns:a16="http://schemas.microsoft.com/office/drawing/2014/main" id="{5EE5F622-A309-78C1-D0B3-0400AD1B0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604" y="4283975"/>
            <a:ext cx="1512000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CN" sz="1100" b="1" i="0" u="none" strike="noStrike" kern="1200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ESD</a:t>
            </a:r>
            <a:r>
              <a:rPr kumimoji="1" lang="zh-CN" altLang="en-US" sz="1100" b="1" i="0" u="none" strike="noStrike" kern="1200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靜電測試儀</a:t>
            </a:r>
            <a:endParaRPr kumimoji="1" lang="en-US" altLang="zh-CN" sz="1100" b="1" i="0" u="none" strike="noStrike" kern="1200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D4D83676-C469-4ABB-2C37-3C71650115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0493" y="739164"/>
            <a:ext cx="2117647" cy="1800000"/>
          </a:xfrm>
          <a:prstGeom prst="rect">
            <a:avLst/>
          </a:prstGeom>
        </p:spPr>
      </p:pic>
      <p:sp>
        <p:nvSpPr>
          <p:cNvPr id="3" name="Text Box 72">
            <a:extLst>
              <a:ext uri="{FF2B5EF4-FFF2-40B4-BE49-F238E27FC236}">
                <a16:creationId xmlns:a16="http://schemas.microsoft.com/office/drawing/2014/main" id="{3F22DDBA-2A2E-8C7A-3758-A38F6926F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6501" y="2384424"/>
            <a:ext cx="1512000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11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光學檢測篩選機</a:t>
            </a:r>
            <a:endParaRPr kumimoji="1" lang="en-US" altLang="zh-TW" sz="11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5304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2444" y="548680"/>
            <a:ext cx="69220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n-CL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Eras Bold ITC" panose="020B0907030504020204" pitchFamily="34" charset="0"/>
                <a:ea typeface="STCaiyun" panose="02010800040101010101" pitchFamily="2" charset="-122"/>
                <a:cs typeface="+mn-cs"/>
              </a:rPr>
              <a:t>Manufacturing Equipment (Thailand)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泰國</a:t>
            </a:r>
            <a:r>
              <a:rPr lang="zh-TW" altLang="en-US" sz="2000" dirty="0">
                <a:solidFill>
                  <a:srgbClr val="4472C4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廠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製造設備</a:t>
            </a:r>
          </a:p>
        </p:txBody>
      </p:sp>
      <p:graphicFrame>
        <p:nvGraphicFramePr>
          <p:cNvPr id="19" name="Group 91">
            <a:extLst>
              <a:ext uri="{FF2B5EF4-FFF2-40B4-BE49-F238E27FC236}">
                <a16:creationId xmlns:a16="http://schemas.microsoft.com/office/drawing/2014/main" id="{FAE8DE6E-3F15-42F2-AEBF-529597A43A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010937"/>
              </p:ext>
            </p:extLst>
          </p:nvPr>
        </p:nvGraphicFramePr>
        <p:xfrm>
          <a:off x="1079285" y="1556792"/>
          <a:ext cx="6583438" cy="485172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463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3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設備名稱</a:t>
                      </a:r>
                      <a:endParaRPr kumimoji="1" lang="en-US" altLang="zh-CN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Device Name</a:t>
                      </a:r>
                      <a:endParaRPr kumimoji="1" lang="zh-CN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數量</a:t>
                      </a:r>
                      <a:endParaRPr kumimoji="1" lang="en-US" altLang="zh-TW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Quantity</a:t>
                      </a:r>
                      <a:endParaRPr kumimoji="1" lang="zh-CN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設備名稱</a:t>
                      </a:r>
                      <a:endParaRPr kumimoji="1" lang="en-US" altLang="zh-CN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Device Name</a:t>
                      </a:r>
                      <a:endParaRPr kumimoji="1" lang="zh-CN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數量</a:t>
                      </a:r>
                      <a:endParaRPr kumimoji="1" lang="en-US" altLang="zh-TW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Quantity</a:t>
                      </a:r>
                      <a:endParaRPr kumimoji="1" lang="zh-CN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矽橡膠混煉機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Silicone rubber mixer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1000</a:t>
                      </a: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級無塵室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Class-1000 clean room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矽橡膠裁料機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Silicone rubber cutting machine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三軸式自動點膠機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Triaxial automatic dispensing machine</a:t>
                      </a:r>
                      <a:endParaRPr kumimoji="1" lang="zh-CN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250TON</a:t>
                      </a: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油壓成型機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Silicone rubber compression molding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3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自動模切機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Automatic die cutting machine</a:t>
                      </a:r>
                      <a:endParaRPr kumimoji="1" lang="zh-CN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200TON</a:t>
                      </a: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油壓成型機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Silicone rubber compression molding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三工位精密貼合機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Three position precise Laminating &amp;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Discharging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自动裁切机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Automatic cutting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平板裁切機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Flatbed cutting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6879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快沖沖床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Punch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壓合機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Crimping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01568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鋼板直軸式沖床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Steel plate vertical axis type douche bed</a:t>
                      </a:r>
                      <a:endParaRPr kumimoji="1" lang="zh-CN" alt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等離子處理機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Plasma  treater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43167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CNC</a:t>
                      </a: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數控加工中心</a:t>
                      </a: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機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M</a:t>
                      </a: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achining center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數控車床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CNC lathe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62944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0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銑床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Milling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CNC</a:t>
                      </a:r>
                      <a:r>
                        <a:rPr kumimoji="1" lang="zh-CN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高速加工中心機</a:t>
                      </a:r>
                      <a:endParaRPr kumimoji="1" lang="en-US" altLang="zh-CN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H</a:t>
                      </a:r>
                      <a:r>
                        <a:rPr kumimoji="1" lang="en-US" altLang="zh-CN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igh-speed machining center machine</a:t>
                      </a:r>
                      <a:endParaRPr kumimoji="1" lang="zh-CN" altLang="en-US" sz="95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09758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EDM</a:t>
                      </a:r>
                      <a:r>
                        <a:rPr kumimoji="1" lang="zh-TW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火花機</a:t>
                      </a: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EDM spark machine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</a:t>
                      </a: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193993"/>
                  </a:ext>
                </a:extLst>
              </a:tr>
            </a:tbl>
          </a:graphicData>
        </a:graphic>
      </p:graphicFrame>
      <p:grpSp>
        <p:nvGrpSpPr>
          <p:cNvPr id="21" name="群組 20">
            <a:extLst>
              <a:ext uri="{FF2B5EF4-FFF2-40B4-BE49-F238E27FC236}">
                <a16:creationId xmlns:a16="http://schemas.microsoft.com/office/drawing/2014/main" id="{E4BB1758-FBEE-8B88-5F33-0DF7A8D1E233}"/>
              </a:ext>
            </a:extLst>
          </p:cNvPr>
          <p:cNvGrpSpPr/>
          <p:nvPr/>
        </p:nvGrpSpPr>
        <p:grpSpPr>
          <a:xfrm>
            <a:off x="9118748" y="2326167"/>
            <a:ext cx="2062800" cy="2205666"/>
            <a:chOff x="9406788" y="1367190"/>
            <a:chExt cx="2062800" cy="2205666"/>
          </a:xfrm>
        </p:grpSpPr>
        <p:sp>
          <p:nvSpPr>
            <p:cNvPr id="4" name="Text Box 72">
              <a:extLst>
                <a:ext uri="{FF2B5EF4-FFF2-40B4-BE49-F238E27FC236}">
                  <a16:creationId xmlns:a16="http://schemas.microsoft.com/office/drawing/2014/main" id="{0E02B49B-8296-6C23-1EE4-E999CDA0E5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8188" y="3311246"/>
              <a:ext cx="1800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zh-CN" sz="1100" b="1" dirty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300TON </a:t>
              </a:r>
              <a:r>
                <a:rPr lang="zh-CN" altLang="en-US" sz="1100" b="1" dirty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成型機臺  </a:t>
              </a:r>
              <a:endParaRPr lang="en-US" altLang="zh-CN" sz="11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endParaRPr>
            </a:p>
          </p:txBody>
        </p:sp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6F19349-EBBD-1C24-4D9D-B3DD910AE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06788" y="1367190"/>
              <a:ext cx="2062800" cy="2062800"/>
            </a:xfrm>
            <a:prstGeom prst="rect">
              <a:avLst/>
            </a:prstGeom>
          </p:spPr>
        </p:pic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AC5BEE8-CA75-C7BC-3CD0-A22AF0B7A24B}"/>
              </a:ext>
            </a:extLst>
          </p:cNvPr>
          <p:cNvGrpSpPr/>
          <p:nvPr/>
        </p:nvGrpSpPr>
        <p:grpSpPr>
          <a:xfrm>
            <a:off x="9250148" y="573031"/>
            <a:ext cx="1800000" cy="1823506"/>
            <a:chOff x="9538188" y="4027344"/>
            <a:chExt cx="1800000" cy="1823506"/>
          </a:xfrm>
        </p:grpSpPr>
        <p:sp>
          <p:nvSpPr>
            <p:cNvPr id="7" name="Text Box 72">
              <a:extLst>
                <a:ext uri="{FF2B5EF4-FFF2-40B4-BE49-F238E27FC236}">
                  <a16:creationId xmlns:a16="http://schemas.microsoft.com/office/drawing/2014/main" id="{B53DEB54-2909-2D7E-444F-FBCD5D857E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8188" y="5589240"/>
              <a:ext cx="1800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CN" altLang="en-US" sz="1100" b="1" dirty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三軸式自動點膠機 </a:t>
              </a:r>
              <a:endParaRPr lang="en-US" altLang="zh-CN" sz="11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endParaRPr>
            </a:p>
          </p:txBody>
        </p:sp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75B7A34F-3E89-AA5E-2ABF-512CB28C67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3189" t="16490" r="13800" b="20157"/>
            <a:stretch/>
          </p:blipFill>
          <p:spPr>
            <a:xfrm>
              <a:off x="9538188" y="4027344"/>
              <a:ext cx="1800000" cy="1561896"/>
            </a:xfrm>
            <a:prstGeom prst="rect">
              <a:avLst/>
            </a:prstGeom>
          </p:spPr>
        </p:pic>
      </p:grp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7EB95C2F-C6B7-6BA8-CA83-3F061589918A}"/>
              </a:ext>
            </a:extLst>
          </p:cNvPr>
          <p:cNvGrpSpPr/>
          <p:nvPr/>
        </p:nvGrpSpPr>
        <p:grpSpPr>
          <a:xfrm>
            <a:off x="9118748" y="4782755"/>
            <a:ext cx="2062800" cy="1670581"/>
            <a:chOff x="9406788" y="4509120"/>
            <a:chExt cx="2062800" cy="1670581"/>
          </a:xfrm>
        </p:grpSpPr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B4569C8B-37CC-792C-935E-F60DF278A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06788" y="4509120"/>
              <a:ext cx="2062800" cy="1439163"/>
            </a:xfrm>
            <a:prstGeom prst="rect">
              <a:avLst/>
            </a:prstGeom>
          </p:spPr>
        </p:pic>
        <p:sp>
          <p:nvSpPr>
            <p:cNvPr id="27" name="Text Box 72">
              <a:extLst>
                <a:ext uri="{FF2B5EF4-FFF2-40B4-BE49-F238E27FC236}">
                  <a16:creationId xmlns:a16="http://schemas.microsoft.com/office/drawing/2014/main" id="{7053C010-17DB-6511-4A0C-63D4C3147B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8188" y="5918091"/>
              <a:ext cx="1800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TW" altLang="en-US" sz="1100" b="1" dirty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自動模切機</a:t>
              </a:r>
              <a:endParaRPr lang="en-US" altLang="zh-CN" sz="11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2067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395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389987"/>
              </p:ext>
            </p:extLst>
          </p:nvPr>
        </p:nvGraphicFramePr>
        <p:xfrm>
          <a:off x="1079285" y="1556792"/>
          <a:ext cx="5976000" cy="316003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550913779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26784528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設備名稱</a:t>
                      </a:r>
                      <a:endParaRPr kumimoji="1" lang="en-US" altLang="zh-CN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Device Name</a:t>
                      </a:r>
                      <a:endParaRPr kumimoji="1" lang="zh-CN" alt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數量</a:t>
                      </a:r>
                      <a:endParaRPr kumimoji="1" lang="en-US" altLang="zh-TW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Quantity</a:t>
                      </a:r>
                      <a:endParaRPr kumimoji="1" lang="zh-CN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設備名稱</a:t>
                      </a:r>
                      <a:endParaRPr kumimoji="1" lang="en-US" altLang="zh-CN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Device Name</a:t>
                      </a:r>
                      <a:endParaRPr kumimoji="1" lang="zh-CN" alt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數量</a:t>
                      </a:r>
                      <a:endParaRPr kumimoji="1" lang="en-US" altLang="zh-TW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Quantity</a:t>
                      </a:r>
                      <a:endParaRPr kumimoji="1" lang="zh-CN" alt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2.5D</a:t>
                      </a:r>
                      <a:r>
                        <a:rPr kumimoji="1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影像儀</a:t>
                      </a:r>
                      <a:endParaRPr kumimoji="1" lang="en-US" altLang="zh-CN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2.5D AUTO- Image Projector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X-RF</a:t>
                      </a:r>
                      <a:r>
                        <a:rPr kumimoji="1" lang="zh-CN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檢測儀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X-ray apparatus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CCD</a:t>
                      </a:r>
                      <a:r>
                        <a:rPr lang="zh-TW" altLang="en-US" sz="11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視頻顯微鏡</a:t>
                      </a:r>
                      <a:endParaRPr lang="en-US" altLang="zh-TW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en-US" altLang="zh-CN" sz="11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Video Microscope</a:t>
                      </a:r>
                      <a:endParaRPr lang="zh-CN" altLang="en-U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3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鏡片通過率測量儀</a:t>
                      </a:r>
                      <a:endParaRPr kumimoji="1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Lens Transmission Meter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剝離測</a:t>
                      </a:r>
                      <a:r>
                        <a:rPr kumimoji="1" lang="zh-TW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試</a:t>
                      </a:r>
                      <a:r>
                        <a:rPr kumimoji="1" lang="zh-CN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機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180 degree peel tester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光柵分光測色儀</a:t>
                      </a:r>
                      <a:endParaRPr kumimoji="1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Grating </a:t>
                      </a:r>
                      <a:r>
                        <a:rPr kumimoji="1" lang="en-US" altLang="zh-TW" sz="11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spectropotometer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邵氏硬度儀</a:t>
                      </a:r>
                      <a:endParaRPr kumimoji="1" lang="en-US" altLang="zh-CN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Rubber sclerometer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粉塵顆粒物空氣質量檢測儀</a:t>
                      </a:r>
                      <a:endParaRPr kumimoji="1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PM2.5 Particle counter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水煮測試儀</a:t>
                      </a:r>
                      <a:endParaRPr kumimoji="1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Boiling teste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千分位元電子</a:t>
                      </a:r>
                      <a:r>
                        <a:rPr kumimoji="1" lang="zh-TW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秤</a:t>
                      </a:r>
                      <a:endParaRPr kumimoji="1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Thousandth electronic scale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3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22916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光學檢測篩選機</a:t>
                      </a:r>
                      <a:endParaRPr kumimoji="1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Optical detection screening machine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恒溫恒濕試驗機</a:t>
                      </a:r>
                      <a:endParaRPr kumimoji="1" lang="en-US" altLang="zh-CN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Temperature humidity </a:t>
                      </a:r>
                      <a:r>
                        <a:rPr kumimoji="1" lang="en-US" altLang="zh-CN" sz="11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apparatul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1</a:t>
                      </a:r>
                      <a:endParaRPr kumimoji="1" lang="zh-CN" alt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04221"/>
                  </a:ext>
                </a:extLst>
              </a:tr>
            </a:tbl>
          </a:graphicData>
        </a:graphic>
      </p:graphicFrame>
      <p:grpSp>
        <p:nvGrpSpPr>
          <p:cNvPr id="21" name="群組 20">
            <a:extLst>
              <a:ext uri="{FF2B5EF4-FFF2-40B4-BE49-F238E27FC236}">
                <a16:creationId xmlns:a16="http://schemas.microsoft.com/office/drawing/2014/main" id="{7D4DA079-1B8B-8E39-201C-FBFD291F9D2D}"/>
              </a:ext>
            </a:extLst>
          </p:cNvPr>
          <p:cNvGrpSpPr/>
          <p:nvPr/>
        </p:nvGrpSpPr>
        <p:grpSpPr>
          <a:xfrm>
            <a:off x="8038828" y="667341"/>
            <a:ext cx="1800000" cy="2050701"/>
            <a:chOff x="8326344" y="1348948"/>
            <a:chExt cx="1800000" cy="2050701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36AA720E-E19F-2E93-1547-9B60D9CBB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26344" y="1348948"/>
              <a:ext cx="1800000" cy="1789091"/>
            </a:xfrm>
            <a:prstGeom prst="rect">
              <a:avLst/>
            </a:prstGeom>
          </p:spPr>
        </p:pic>
        <p:sp>
          <p:nvSpPr>
            <p:cNvPr id="7" name="Text Box 72">
              <a:extLst>
                <a:ext uri="{FF2B5EF4-FFF2-40B4-BE49-F238E27FC236}">
                  <a16:creationId xmlns:a16="http://schemas.microsoft.com/office/drawing/2014/main" id="{108AAF29-65A9-16C5-3472-0FA71F000A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70344" y="3138039"/>
              <a:ext cx="1512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1100" b="1" i="0" u="none" strike="noStrike" kern="1200" cap="none" normalizeH="0" baseline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2.5D</a:t>
              </a:r>
              <a:r>
                <a:rPr kumimoji="1" lang="zh-CN" altLang="en-US" sz="1100" b="1" i="0" u="none" strike="noStrike" kern="1200" cap="none" normalizeH="0" baseline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影像儀</a:t>
              </a:r>
              <a:endParaRPr kumimoji="1" lang="en-US" altLang="zh-CN" sz="1100" b="1" i="0" u="none" strike="noStrike" kern="1200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  <a:cs typeface="微软雅黑" pitchFamily="34" charset="-122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E71FACD4-8E02-2041-8B85-4EEC37CD4720}"/>
              </a:ext>
            </a:extLst>
          </p:cNvPr>
          <p:cNvGrpSpPr/>
          <p:nvPr/>
        </p:nvGrpSpPr>
        <p:grpSpPr>
          <a:xfrm>
            <a:off x="8038628" y="3348052"/>
            <a:ext cx="1800000" cy="1459098"/>
            <a:chOff x="8326344" y="4894502"/>
            <a:chExt cx="1800000" cy="1459098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579572D8-476C-1094-D03F-EAAF9679E3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9741" b="13732"/>
            <a:stretch/>
          </p:blipFill>
          <p:spPr>
            <a:xfrm>
              <a:off x="8326344" y="4894502"/>
              <a:ext cx="1800000" cy="1197488"/>
            </a:xfrm>
            <a:prstGeom prst="rect">
              <a:avLst/>
            </a:prstGeom>
          </p:spPr>
        </p:pic>
        <p:sp>
          <p:nvSpPr>
            <p:cNvPr id="11" name="Text Box 81">
              <a:extLst>
                <a:ext uri="{FF2B5EF4-FFF2-40B4-BE49-F238E27FC236}">
                  <a16:creationId xmlns:a16="http://schemas.microsoft.com/office/drawing/2014/main" id="{A36D8BD0-BF04-2E48-0680-CC3CC311A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70344" y="6091990"/>
              <a:ext cx="1512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1100" b="1" i="0" u="none" strike="noStrike" kern="1200" cap="none" normalizeH="0" baseline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X-RF</a:t>
              </a:r>
              <a:r>
                <a:rPr kumimoji="1" lang="zh-CN" altLang="zh-CN" sz="1100" b="1" i="0" u="none" strike="noStrike" kern="1200" cap="none" normalizeH="0" baseline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檢測儀</a:t>
              </a: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BEF7462C-0585-5A87-2DE5-DC04E80CFE01}"/>
              </a:ext>
            </a:extLst>
          </p:cNvPr>
          <p:cNvGrpSpPr/>
          <p:nvPr/>
        </p:nvGrpSpPr>
        <p:grpSpPr>
          <a:xfrm>
            <a:off x="9818481" y="548680"/>
            <a:ext cx="1800000" cy="2169362"/>
            <a:chOff x="10178205" y="1230287"/>
            <a:chExt cx="1800000" cy="2169362"/>
          </a:xfrm>
        </p:grpSpPr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07AA5F8F-A8D7-473D-DF9B-C05CE066B4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4974" t="-1543" r="14630" b="1543"/>
            <a:stretch/>
          </p:blipFill>
          <p:spPr>
            <a:xfrm>
              <a:off x="10178205" y="1230287"/>
              <a:ext cx="1800000" cy="1847316"/>
            </a:xfrm>
            <a:prstGeom prst="rect">
              <a:avLst/>
            </a:prstGeom>
          </p:spPr>
        </p:pic>
        <p:sp>
          <p:nvSpPr>
            <p:cNvPr id="13" name="Text Box 72">
              <a:extLst>
                <a:ext uri="{FF2B5EF4-FFF2-40B4-BE49-F238E27FC236}">
                  <a16:creationId xmlns:a16="http://schemas.microsoft.com/office/drawing/2014/main" id="{A54A7E28-3AAE-5A5B-738D-AC0A65804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22205" y="3138039"/>
              <a:ext cx="1512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>
              <a:defPPr>
                <a:defRPr lang="en-US"/>
              </a:defPPr>
              <a:lvl1pPr>
                <a:spcBef>
                  <a:spcPct val="50000"/>
                </a:spcBef>
                <a:defRPr sz="1050" b="1">
                  <a:solidFill>
                    <a:schemeClr val="accent4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altLang="en-US" sz="1100" i="0" u="none" strike="noStrike" kern="1200" cap="none" normalizeH="0" baseline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鏡片通過率測量儀</a:t>
              </a:r>
              <a:endParaRPr kumimoji="1" lang="en-US" altLang="zh-TW" sz="1100" i="0" u="none" strike="noStrike" kern="1200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  <a:cs typeface="微软雅黑" pitchFamily="34" charset="-122"/>
              </a:endParaRP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0B5553FF-EADF-3616-D407-5B364B46DEC8}"/>
              </a:ext>
            </a:extLst>
          </p:cNvPr>
          <p:cNvGrpSpPr/>
          <p:nvPr/>
        </p:nvGrpSpPr>
        <p:grpSpPr>
          <a:xfrm>
            <a:off x="9890489" y="2978137"/>
            <a:ext cx="1800000" cy="1829013"/>
            <a:chOff x="10178205" y="4524587"/>
            <a:chExt cx="1800000" cy="1829013"/>
          </a:xfrm>
        </p:grpSpPr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EB483C8-D5FF-0DD7-A21F-D1620694C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78205" y="4524587"/>
              <a:ext cx="1800000" cy="1800000"/>
            </a:xfrm>
            <a:prstGeom prst="rect">
              <a:avLst/>
            </a:prstGeom>
          </p:spPr>
        </p:pic>
        <p:sp>
          <p:nvSpPr>
            <p:cNvPr id="16" name="Text Box 80">
              <a:extLst>
                <a:ext uri="{FF2B5EF4-FFF2-40B4-BE49-F238E27FC236}">
                  <a16:creationId xmlns:a16="http://schemas.microsoft.com/office/drawing/2014/main" id="{F993C3F4-93C8-B627-185E-6559493033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22205" y="6091990"/>
              <a:ext cx="1512000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altLang="en-US" sz="1100" b="1" i="0" u="none" strike="noStrike" kern="1200" cap="none" normalizeH="0" baseline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latin typeface="微软雅黑" pitchFamily="34" charset="-122"/>
                  <a:ea typeface="微软雅黑" pitchFamily="34" charset="-122"/>
                  <a:cs typeface="微软雅黑" pitchFamily="34" charset="-122"/>
                </a:rPr>
                <a:t>光柵分光測色儀</a:t>
              </a:r>
              <a:endParaRPr kumimoji="1" lang="en-US" altLang="zh-TW" sz="1100" b="1" i="0" u="none" strike="noStrike" kern="1200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  <a:cs typeface="微软雅黑" pitchFamily="34" charset="-122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471F9C65-E863-A9E3-8542-2928707C4B9C}"/>
              </a:ext>
            </a:extLst>
          </p:cNvPr>
          <p:cNvSpPr/>
          <p:nvPr/>
        </p:nvSpPr>
        <p:spPr>
          <a:xfrm>
            <a:off x="333772" y="548680"/>
            <a:ext cx="69028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Eras Bold ITC" panose="020B0907030504020204" pitchFamily="34" charset="0"/>
                <a:ea typeface="宋体" panose="02010600030101010101" pitchFamily="2" charset="-122"/>
                <a:cs typeface="+mn-cs"/>
              </a:rPr>
              <a:t>Measurement  Equipment (Thailand)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泰國廠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檢測設備</a:t>
            </a:r>
          </a:p>
        </p:txBody>
      </p:sp>
      <p:sp>
        <p:nvSpPr>
          <p:cNvPr id="5" name="Text Box 72">
            <a:extLst>
              <a:ext uri="{FF2B5EF4-FFF2-40B4-BE49-F238E27FC236}">
                <a16:creationId xmlns:a16="http://schemas.microsoft.com/office/drawing/2014/main" id="{85B3055D-EAC9-72C2-4247-BC6569BAC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4489" y="6322806"/>
            <a:ext cx="1512000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11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光學檢測篩選機</a:t>
            </a:r>
            <a:endParaRPr kumimoji="1" lang="en-US" altLang="zh-TW" sz="11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8E184FA-B421-8C29-B116-11E9B24131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8628" y="4725005"/>
            <a:ext cx="2626337" cy="223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4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>
            <a:extLst>
              <a:ext uri="{FF2B5EF4-FFF2-40B4-BE49-F238E27FC236}">
                <a16:creationId xmlns:a16="http://schemas.microsoft.com/office/drawing/2014/main" id="{AF12E1D2-3676-42EC-9CAD-4321B9C94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950" y="1196752"/>
            <a:ext cx="43924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品質認證：</a:t>
            </a:r>
            <a:r>
              <a:rPr lang="en-US" altLang="zh-TW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ISO9001:2015 Authentication</a:t>
            </a:r>
            <a:endParaRPr lang="zh-TW" altLang="en-US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B796E7-3B75-40A6-AD10-B0C3F5245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251" y="188640"/>
            <a:ext cx="47003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zh-TW" sz="2000" dirty="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rPr>
              <a:t>Professional certification </a:t>
            </a:r>
            <a:r>
              <a:rPr lang="en-US" altLang="zh-TW" sz="20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20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專業認證</a:t>
            </a:r>
            <a:endParaRPr lang="zh-TW" altLang="en-US" sz="20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FA8EBDF-0DFD-4681-9819-BE3CA1F04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01" y="1768153"/>
            <a:ext cx="2545402" cy="36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BF53ABEB-A5FA-4E0F-B2C4-A222609FC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8048" y="1773216"/>
            <a:ext cx="2545403" cy="36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5" name="Rectangle 54">
            <a:extLst>
              <a:ext uri="{FF2B5EF4-FFF2-40B4-BE49-F238E27FC236}">
                <a16:creationId xmlns:a16="http://schemas.microsoft.com/office/drawing/2014/main" id="{324C947A-3F76-415E-971B-DB871F0D3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7589" y="1196752"/>
            <a:ext cx="43924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品質認證：</a:t>
            </a:r>
            <a:r>
              <a:rPr lang="en-US" altLang="zh-TW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ISO14001:2015 Authentication</a:t>
            </a:r>
            <a:endParaRPr lang="zh-TW" altLang="en-US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18482B8E-CD7C-41F0-B96E-E0017B77D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518" y="1764669"/>
            <a:ext cx="2546037" cy="36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46962805-609B-45E3-8A0A-58B6BC5445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8400" y="1763109"/>
            <a:ext cx="2546612" cy="36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59836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>
            <a:extLst>
              <a:ext uri="{FF2B5EF4-FFF2-40B4-BE49-F238E27FC236}">
                <a16:creationId xmlns:a16="http://schemas.microsoft.com/office/drawing/2014/main" id="{4CFAB13C-6917-4F90-BA3F-217C56D76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251" y="260648"/>
            <a:ext cx="47003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zh-TW" sz="2000" dirty="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STCaiyun" panose="02010800040101010101" pitchFamily="2" charset="-122"/>
              </a:rPr>
              <a:t>Professional certification </a:t>
            </a:r>
            <a:r>
              <a:rPr lang="en-US" altLang="zh-TW" sz="20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20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專業認證</a:t>
            </a:r>
            <a:endParaRPr lang="zh-TW" altLang="en-US" sz="20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54">
            <a:extLst>
              <a:ext uri="{FF2B5EF4-FFF2-40B4-BE49-F238E27FC236}">
                <a16:creationId xmlns:a16="http://schemas.microsoft.com/office/drawing/2014/main" id="{B09CDE66-8614-424D-B2E2-E47AE0E05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973" y="3660621"/>
            <a:ext cx="96638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材料認證：所有原材料符合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EU RoHS 2.0,  Phthalates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（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CP65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），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PAHs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等國際環保規範</a:t>
            </a:r>
            <a:endParaRPr lang="zh-TW" altLang="en-US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54">
            <a:extLst>
              <a:ext uri="{FF2B5EF4-FFF2-40B4-BE49-F238E27FC236}">
                <a16:creationId xmlns:a16="http://schemas.microsoft.com/office/drawing/2014/main" id="{8C21E83D-32DB-4DD8-9522-92C709F52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973" y="837088"/>
            <a:ext cx="63087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材料認證：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UL / QMFZ2 Certification  </a:t>
            </a:r>
            <a:endParaRPr lang="zh-TW" altLang="en-US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8" name="图片 2">
            <a:extLst>
              <a:ext uri="{FF2B5EF4-FFF2-40B4-BE49-F238E27FC236}">
                <a16:creationId xmlns:a16="http://schemas.microsoft.com/office/drawing/2014/main" id="{302C94EF-7E50-49F8-BCEA-D327C570A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868" y="1350676"/>
            <a:ext cx="2442624" cy="1800000"/>
          </a:xfrm>
          <a:prstGeom prst="rect">
            <a:avLst/>
          </a:prstGeom>
        </p:spPr>
      </p:pic>
      <p:pic>
        <p:nvPicPr>
          <p:cNvPr id="29" name="图片 7">
            <a:extLst>
              <a:ext uri="{FF2B5EF4-FFF2-40B4-BE49-F238E27FC236}">
                <a16:creationId xmlns:a16="http://schemas.microsoft.com/office/drawing/2014/main" id="{376B8DAE-BC65-4112-88BA-D5BDAEC77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779" y="1344126"/>
            <a:ext cx="2968830" cy="1800000"/>
          </a:xfrm>
          <a:prstGeom prst="rect">
            <a:avLst/>
          </a:prstGeom>
        </p:spPr>
      </p:pic>
      <p:pic>
        <p:nvPicPr>
          <p:cNvPr id="30" name="图片 8">
            <a:extLst>
              <a:ext uri="{FF2B5EF4-FFF2-40B4-BE49-F238E27FC236}">
                <a16:creationId xmlns:a16="http://schemas.microsoft.com/office/drawing/2014/main" id="{2C70B1A6-EB55-4C1B-A98F-ED1871064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1513" y="1350676"/>
            <a:ext cx="2341260" cy="1800000"/>
          </a:xfrm>
          <a:prstGeom prst="rect">
            <a:avLst/>
          </a:prstGeom>
        </p:spPr>
      </p:pic>
      <p:pic>
        <p:nvPicPr>
          <p:cNvPr id="31" name="图片 11">
            <a:extLst>
              <a:ext uri="{FF2B5EF4-FFF2-40B4-BE49-F238E27FC236}">
                <a16:creationId xmlns:a16="http://schemas.microsoft.com/office/drawing/2014/main" id="{934DC89E-7230-4429-8697-598F183180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794" y="1344126"/>
            <a:ext cx="2573964" cy="1800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BD9D896-0528-4F55-A0D0-F349977FC5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7868" y="4427324"/>
            <a:ext cx="3296573" cy="198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E52F7C7D-8314-4333-8AE5-AF7145FDBC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2244" y="4427324"/>
            <a:ext cx="3221077" cy="198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9FFFE116-06BE-48D6-BC75-D91FDB7D82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1124" y="4427324"/>
            <a:ext cx="3304173" cy="198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00521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AF845A81-30CC-450F-B4CC-4E164354D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871" y="4336186"/>
            <a:ext cx="3825003" cy="198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99A7912-C395-46D2-B63F-D8570C944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172" y="4336186"/>
            <a:ext cx="2772927" cy="198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BEA7932-13C3-43DA-9C65-A1A80477EA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9506" y="4336186"/>
            <a:ext cx="2601894" cy="1980000"/>
          </a:xfrm>
          <a:prstGeom prst="rect">
            <a:avLst/>
          </a:prstGeom>
        </p:spPr>
      </p:pic>
      <p:sp>
        <p:nvSpPr>
          <p:cNvPr id="15" name="Rectangle 54">
            <a:extLst>
              <a:ext uri="{FF2B5EF4-FFF2-40B4-BE49-F238E27FC236}">
                <a16:creationId xmlns:a16="http://schemas.microsoft.com/office/drawing/2014/main" id="{86CCC344-FDDF-49BE-B954-812267055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917" y="764704"/>
            <a:ext cx="81516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材料認證：主材料均可符合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EU Reach SVHC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法規</a:t>
            </a:r>
            <a:endParaRPr kumimoji="0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Rectangle 54">
            <a:extLst>
              <a:ext uri="{FF2B5EF4-FFF2-40B4-BE49-F238E27FC236}">
                <a16:creationId xmlns:a16="http://schemas.microsoft.com/office/drawing/2014/main" id="{3E64F827-3620-48F5-85E3-C313E5295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764" y="3666510"/>
            <a:ext cx="81516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材料認證：醫療級系列矽膠材料均可符合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ISO-10993</a:t>
            </a:r>
            <a:endParaRPr kumimoji="0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4CFAB13C-6917-4F90-BA3F-217C56D76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251" y="260648"/>
            <a:ext cx="47003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50000"/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anose="05000000000000000000" pitchFamily="2" charset="2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Eras Bold ITC" panose="020B0907030504020204" pitchFamily="34" charset="0"/>
                <a:ea typeface="STCaiyun" panose="02010800040101010101" pitchFamily="2" charset="-122"/>
                <a:cs typeface="+mn-cs"/>
                <a:sym typeface="Arial" panose="020B0604020202020204" pitchFamily="34" charset="0"/>
              </a:rPr>
              <a:t>Professional certification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/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專業認證</a:t>
            </a: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D60E85A-45A1-4E24-AB4D-00310EBEAA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9506" y="1355388"/>
            <a:ext cx="3313095" cy="198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2A5EDB7-F273-4A6E-9882-A0A13E84F8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2209" y="1355388"/>
            <a:ext cx="3217177" cy="198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34782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3392AAC8-F117-41CA-B62F-6C16311C6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897" y="2924944"/>
            <a:ext cx="5458495" cy="3070404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2915" name="Text Box 11"/>
          <p:cNvSpPr txBox="1">
            <a:spLocks noChangeArrowheads="1"/>
          </p:cNvSpPr>
          <p:nvPr/>
        </p:nvSpPr>
        <p:spPr bwMode="auto">
          <a:xfrm>
            <a:off x="837828" y="548680"/>
            <a:ext cx="31213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 sz="200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微软雅黑" panose="020B0503020204020204" pitchFamily="34" charset="-122"/>
              </a:defRPr>
            </a:lvl1pPr>
            <a:lvl2pPr marL="742950" indent="-28575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/>
              <a:t>Factory style </a:t>
            </a:r>
            <a:r>
              <a:rPr lang="en-US" altLang="zh-TW" dirty="0">
                <a:latin typeface="微软雅黑" panose="020B0503020204020204" pitchFamily="34" charset="-122"/>
              </a:rPr>
              <a:t>/ </a:t>
            </a:r>
            <a:r>
              <a:rPr lang="zh-CN" altLang="en-US" dirty="0">
                <a:latin typeface="微软雅黑" panose="020B0503020204020204" pitchFamily="34" charset="-122"/>
              </a:rPr>
              <a:t>廠區風采</a:t>
            </a:r>
            <a:endParaRPr lang="zh-TW" altLang="en-US" dirty="0">
              <a:latin typeface="微软雅黑" panose="020B0503020204020204" pitchFamily="34" charset="-122"/>
            </a:endParaRPr>
          </a:p>
        </p:txBody>
      </p:sp>
      <p:pic>
        <p:nvPicPr>
          <p:cNvPr id="162917" name="Picture 2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876" y="1324860"/>
            <a:ext cx="3630042" cy="24225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2919" name="Picture 2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256" y="4339570"/>
            <a:ext cx="3574724" cy="25255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2923" name="Picture 5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56" y="4128845"/>
            <a:ext cx="3609060" cy="24988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80FB1192-E016-4B0D-B72E-0A4428DDC3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2839" y="1379464"/>
            <a:ext cx="3486178" cy="2437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8" name="Picture 10" descr="C:\Users\Administrator.ZGC-20111105QXW\Desktop\车间照片\无尘车间\20130718_1505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3964" y="1556792"/>
            <a:ext cx="2333226" cy="31109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47821" name="Picture 13" descr="C:\Users\Administrator.ZGC-20111105QXW\Desktop\车间照片\无尘车间\20130718_1509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7581" y="1196752"/>
            <a:ext cx="1957553" cy="26479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2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76" y="890551"/>
            <a:ext cx="3084512" cy="19859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Picture 3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36557" y="4407948"/>
            <a:ext cx="4264792" cy="22440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Picture 10" descr="DSCF0020_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70676" y="3365353"/>
            <a:ext cx="3111422" cy="23749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973964" y="668251"/>
            <a:ext cx="27863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微软雅黑" panose="020B0503020204020204" pitchFamily="34" charset="-122"/>
              </a:defRPr>
            </a:lvl1pPr>
            <a:lvl2pPr marL="742950" indent="-28575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2000" dirty="0"/>
              <a:t>Workplace </a:t>
            </a:r>
            <a:r>
              <a:rPr lang="en-US" altLang="zh-TW" sz="2000" dirty="0">
                <a:latin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</a:rPr>
              <a:t>工作環境</a:t>
            </a:r>
            <a:endParaRPr lang="zh-TW" altLang="en-US" sz="2000" dirty="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2A45148-4C16-4C6C-A2A6-3241DD94D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28115">
            <a:off x="1148098" y="1440239"/>
            <a:ext cx="4904096" cy="36780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1EC1040-98D3-43EA-9910-F4D07B932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95787">
            <a:off x="5599219" y="2452646"/>
            <a:ext cx="4732511" cy="35493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 Box 11">
            <a:extLst>
              <a:ext uri="{FF2B5EF4-FFF2-40B4-BE49-F238E27FC236}">
                <a16:creationId xmlns:a16="http://schemas.microsoft.com/office/drawing/2014/main" id="{87FB0533-4279-457D-BF5D-16B98B57C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549" y="684943"/>
            <a:ext cx="30428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微软雅黑" panose="020B0503020204020204" pitchFamily="34" charset="-122"/>
              </a:defRPr>
            </a:lvl1pPr>
            <a:lvl2pPr marL="742950" indent="-28575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2000" dirty="0"/>
              <a:t>Workplace </a:t>
            </a:r>
            <a:r>
              <a:rPr lang="en-US" altLang="zh-TW" sz="2000" dirty="0">
                <a:latin typeface="微软雅黑" panose="020B0503020204020204" pitchFamily="34" charset="-122"/>
              </a:rPr>
              <a:t>/</a:t>
            </a:r>
            <a:r>
              <a:rPr lang="zh-TW" altLang="en-US" sz="2000" dirty="0">
                <a:latin typeface="微软雅黑" panose="020B0503020204020204" pitchFamily="34" charset="-122"/>
              </a:rPr>
              <a:t>實驗室環境</a:t>
            </a:r>
          </a:p>
        </p:txBody>
      </p:sp>
    </p:spTree>
    <p:extLst>
      <p:ext uri="{BB962C8B-B14F-4D97-AF65-F5344CB8AC3E}">
        <p14:creationId xmlns:p14="http://schemas.microsoft.com/office/powerpoint/2010/main" val="1763117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A6A37-A96A-8D3B-F166-7B9D6FF2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8" name="Picture 10">
            <a:extLst>
              <a:ext uri="{FF2B5EF4-FFF2-40B4-BE49-F238E27FC236}">
                <a16:creationId xmlns:a16="http://schemas.microsoft.com/office/drawing/2014/main" id="{D86C6A5F-2F65-4DC3-6E7D-993A4F709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8758708" y="3764604"/>
            <a:ext cx="2168678" cy="2892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47821" name="Picture 13">
            <a:extLst>
              <a:ext uri="{FF2B5EF4-FFF2-40B4-BE49-F238E27FC236}">
                <a16:creationId xmlns:a16="http://schemas.microsoft.com/office/drawing/2014/main" id="{9DA4B009-DD72-8A5D-679B-F72EA0FA5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4251022" y="507537"/>
            <a:ext cx="2332769" cy="31109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29">
            <a:extLst>
              <a:ext uri="{FF2B5EF4-FFF2-40B4-BE49-F238E27FC236}">
                <a16:creationId xmlns:a16="http://schemas.microsoft.com/office/drawing/2014/main" id="{4E4B2433-C093-8008-97D5-51D4918FA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929555" y="1556792"/>
            <a:ext cx="2082654" cy="2777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Picture 32">
            <a:extLst>
              <a:ext uri="{FF2B5EF4-FFF2-40B4-BE49-F238E27FC236}">
                <a16:creationId xmlns:a16="http://schemas.microsoft.com/office/drawing/2014/main" id="{835065C5-AFC9-FC39-D056-25B73C5A8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3790156" y="4077072"/>
            <a:ext cx="3534962" cy="24257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Picture 10">
            <a:extLst>
              <a:ext uri="{FF2B5EF4-FFF2-40B4-BE49-F238E27FC236}">
                <a16:creationId xmlns:a16="http://schemas.microsoft.com/office/drawing/2014/main" id="{958FD272-5912-AFC7-55FF-0AF71D639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894612" y="404664"/>
            <a:ext cx="2332769" cy="31109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Text Box 11">
            <a:extLst>
              <a:ext uri="{FF2B5EF4-FFF2-40B4-BE49-F238E27FC236}">
                <a16:creationId xmlns:a16="http://schemas.microsoft.com/office/drawing/2014/main" id="{E7CC4B72-99D3-C621-24A1-91BB42DFE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64" y="668251"/>
            <a:ext cx="3725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微软雅黑" panose="020B0503020204020204" pitchFamily="34" charset="-122"/>
              </a:defRPr>
            </a:lvl1pPr>
            <a:lvl2pPr marL="742950" indent="-28575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2000" dirty="0"/>
              <a:t>Workplace </a:t>
            </a:r>
            <a:r>
              <a:rPr lang="en-US" altLang="zh-TW" sz="2000" dirty="0">
                <a:latin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</a:rPr>
              <a:t>工作環境</a:t>
            </a:r>
            <a:r>
              <a:rPr lang="en-US" altLang="zh-TW" sz="2000" dirty="0">
                <a:latin typeface="微软雅黑" panose="020B0503020204020204" pitchFamily="34" charset="-122"/>
              </a:rPr>
              <a:t>(</a:t>
            </a:r>
            <a:r>
              <a:rPr lang="zh-TW" altLang="en-US" sz="2000" dirty="0">
                <a:latin typeface="微软雅黑" panose="020B0503020204020204" pitchFamily="34" charset="-122"/>
              </a:rPr>
              <a:t>泰國廠</a:t>
            </a:r>
            <a:r>
              <a:rPr lang="en-US" altLang="zh-TW" sz="2000" dirty="0">
                <a:latin typeface="微软雅黑" panose="020B0503020204020204" pitchFamily="34" charset="-122"/>
              </a:rPr>
              <a:t>)</a:t>
            </a:r>
            <a:endParaRPr lang="zh-TW" altLang="en-US" sz="2000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0151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63DA7-34BE-5816-C127-DAC80B306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F81A893-44E8-CE74-8FA5-F9549DAA7B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880" b="21880"/>
          <a:stretch/>
        </p:blipFill>
        <p:spPr>
          <a:xfrm rot="20928115">
            <a:off x="383921" y="1137216"/>
            <a:ext cx="4204511" cy="31533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431DD64-D621-5816-9B83-EC4E206BAC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" r="20"/>
          <a:stretch/>
        </p:blipFill>
        <p:spPr>
          <a:xfrm rot="20895787">
            <a:off x="5235540" y="534808"/>
            <a:ext cx="4454919" cy="33411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 Box 11">
            <a:extLst>
              <a:ext uri="{FF2B5EF4-FFF2-40B4-BE49-F238E27FC236}">
                <a16:creationId xmlns:a16="http://schemas.microsoft.com/office/drawing/2014/main" id="{AEE8C592-142C-147C-BFF7-B0B1B780A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19" y="358862"/>
            <a:ext cx="39821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微软雅黑" panose="020B0503020204020204" pitchFamily="34" charset="-122"/>
              </a:defRPr>
            </a:lvl1pPr>
            <a:lvl2pPr marL="742950" indent="-28575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2000" dirty="0"/>
              <a:t>Workplace </a:t>
            </a:r>
            <a:r>
              <a:rPr lang="en-US" altLang="zh-TW" sz="2000" dirty="0">
                <a:latin typeface="微软雅黑" panose="020B0503020204020204" pitchFamily="34" charset="-122"/>
              </a:rPr>
              <a:t>/</a:t>
            </a:r>
            <a:r>
              <a:rPr lang="zh-TW" altLang="en-US" sz="2000" dirty="0">
                <a:latin typeface="微软雅黑" panose="020B0503020204020204" pitchFamily="34" charset="-122"/>
              </a:rPr>
              <a:t>實驗室環境</a:t>
            </a:r>
            <a:r>
              <a:rPr lang="en-US" altLang="zh-TW" sz="2000" dirty="0">
                <a:latin typeface="微软雅黑" panose="020B0503020204020204" pitchFamily="34" charset="-122"/>
              </a:rPr>
              <a:t>(</a:t>
            </a:r>
            <a:r>
              <a:rPr lang="zh-TW" altLang="en-US" sz="2000" dirty="0">
                <a:latin typeface="微软雅黑" panose="020B0503020204020204" pitchFamily="34" charset="-122"/>
              </a:rPr>
              <a:t>泰國廠</a:t>
            </a:r>
            <a:r>
              <a:rPr lang="en-US" altLang="zh-TW" sz="2000" dirty="0">
                <a:latin typeface="微软雅黑" panose="020B0503020204020204" pitchFamily="34" charset="-122"/>
              </a:rPr>
              <a:t>)</a:t>
            </a:r>
            <a:endParaRPr lang="zh-TW" altLang="en-US" sz="2000" dirty="0">
              <a:latin typeface="微软雅黑" panose="020B0503020204020204" pitchFamily="34" charset="-122"/>
            </a:endParaRPr>
          </a:p>
        </p:txBody>
      </p:sp>
      <p:pic>
        <p:nvPicPr>
          <p:cNvPr id="2" name="图片 6">
            <a:extLst>
              <a:ext uri="{FF2B5EF4-FFF2-40B4-BE49-F238E27FC236}">
                <a16:creationId xmlns:a16="http://schemas.microsoft.com/office/drawing/2014/main" id="{82337F23-8096-A1BA-A2F4-DE1F87A4F1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" r="20"/>
          <a:stretch/>
        </p:blipFill>
        <p:spPr>
          <a:xfrm rot="20895787">
            <a:off x="7939371" y="3609180"/>
            <a:ext cx="3720162" cy="27901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id="{98ED83C6-3484-9C39-2C15-77E5E273BB3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" r="20"/>
          <a:stretch/>
        </p:blipFill>
        <p:spPr>
          <a:xfrm rot="20928115">
            <a:off x="2161375" y="4145737"/>
            <a:ext cx="3503321" cy="26274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6186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95D3F-117D-08A7-4CA6-1CEC87700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5B27CA9-ABF2-A53D-CCE1-1C25B74B31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880" b="21880"/>
          <a:stretch/>
        </p:blipFill>
        <p:spPr>
          <a:xfrm rot="20928115">
            <a:off x="383920" y="1683282"/>
            <a:ext cx="4204511" cy="31533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1744AD1-D0D6-B3C1-AEDE-98E6C29A27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880" b="21880"/>
          <a:stretch/>
        </p:blipFill>
        <p:spPr>
          <a:xfrm rot="20895787">
            <a:off x="4443451" y="2839064"/>
            <a:ext cx="4454919" cy="33411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 Box 11">
            <a:extLst>
              <a:ext uri="{FF2B5EF4-FFF2-40B4-BE49-F238E27FC236}">
                <a16:creationId xmlns:a16="http://schemas.microsoft.com/office/drawing/2014/main" id="{14D1F7F1-8FA5-1AF8-B273-14DC42D6E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16" y="404664"/>
            <a:ext cx="39821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 rtl="0">
              <a:defRPr lang="zh-CN"/>
            </a:defPPr>
            <a:lvl1pPr algn="ctr">
              <a:spcBef>
                <a:spcPct val="0"/>
              </a:spcBef>
              <a:defRPr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微软雅黑" panose="020B0503020204020204" pitchFamily="34" charset="-122"/>
              </a:defRPr>
            </a:lvl1pPr>
            <a:lvl2pPr marL="742950" indent="-28575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algn="ctr"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2000" dirty="0"/>
              <a:t>Workplace </a:t>
            </a:r>
            <a:r>
              <a:rPr lang="en-US" altLang="zh-TW" sz="2000" dirty="0">
                <a:latin typeface="微软雅黑" panose="020B0503020204020204" pitchFamily="34" charset="-122"/>
              </a:rPr>
              <a:t>/</a:t>
            </a:r>
            <a:r>
              <a:rPr lang="zh-TW" altLang="en-US" sz="2000" dirty="0">
                <a:latin typeface="微软雅黑" panose="020B0503020204020204" pitchFamily="34" charset="-122"/>
              </a:rPr>
              <a:t>無塵室環境</a:t>
            </a:r>
            <a:r>
              <a:rPr lang="en-US" altLang="zh-TW" sz="2000" dirty="0">
                <a:latin typeface="微软雅黑" panose="020B0503020204020204" pitchFamily="34" charset="-122"/>
              </a:rPr>
              <a:t>(</a:t>
            </a:r>
            <a:r>
              <a:rPr lang="zh-TW" altLang="en-US" sz="2000" dirty="0">
                <a:latin typeface="微软雅黑" panose="020B0503020204020204" pitchFamily="34" charset="-122"/>
              </a:rPr>
              <a:t>泰國廠</a:t>
            </a:r>
            <a:r>
              <a:rPr lang="en-US" altLang="zh-TW" sz="2000" dirty="0">
                <a:latin typeface="微软雅黑" panose="020B0503020204020204" pitchFamily="34" charset="-122"/>
              </a:rPr>
              <a:t>)</a:t>
            </a:r>
            <a:endParaRPr lang="zh-TW" altLang="en-US" sz="2000" dirty="0">
              <a:latin typeface="微软雅黑" panose="020B0503020204020204" pitchFamily="34" charset="-122"/>
            </a:endParaRPr>
          </a:p>
        </p:txBody>
      </p:sp>
      <p:pic>
        <p:nvPicPr>
          <p:cNvPr id="2" name="图片 6">
            <a:extLst>
              <a:ext uri="{FF2B5EF4-FFF2-40B4-BE49-F238E27FC236}">
                <a16:creationId xmlns:a16="http://schemas.microsoft.com/office/drawing/2014/main" id="{CB13D286-1EE3-5292-DAAC-A9D8A2762F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" r="20"/>
          <a:stretch/>
        </p:blipFill>
        <p:spPr>
          <a:xfrm rot="20895787">
            <a:off x="8466671" y="711046"/>
            <a:ext cx="3220828" cy="24156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2725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30DA872-1989-A92D-F144-16465803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48" y="247094"/>
            <a:ext cx="4608512" cy="438944"/>
          </a:xfrm>
        </p:spPr>
        <p:txBody>
          <a:bodyPr>
            <a:normAutofit/>
          </a:bodyPr>
          <a:lstStyle/>
          <a:p>
            <a:r>
              <a:rPr lang="en-US" altLang="zh-TW" sz="2200" dirty="0" err="1">
                <a:solidFill>
                  <a:srgbClr val="002060"/>
                </a:solidFill>
                <a:latin typeface="Eras Bold ITC" panose="020B0907030504020204" pitchFamily="34" charset="0"/>
              </a:rPr>
              <a:t>WoRkplace</a:t>
            </a:r>
            <a:r>
              <a:rPr lang="en-US" altLang="zh-TW" sz="2200" dirty="0">
                <a:solidFill>
                  <a:srgbClr val="002060"/>
                </a:solidFill>
                <a:latin typeface="Eras Bold ITC" panose="020B0907030504020204" pitchFamily="34" charset="0"/>
              </a:rPr>
              <a:t> </a:t>
            </a:r>
            <a:r>
              <a:rPr lang="en-US" altLang="zh-TW" sz="2000" dirty="0">
                <a:solidFill>
                  <a:srgbClr val="002060"/>
                </a:solidFill>
                <a:latin typeface="微软雅黑" panose="020B0503020204020204" pitchFamily="34" charset="-122"/>
              </a:rPr>
              <a:t>/</a:t>
            </a:r>
            <a:r>
              <a:rPr lang="zh-TW" altLang="en-US" sz="2000" dirty="0">
                <a:solidFill>
                  <a:srgbClr val="002060"/>
                </a:solidFill>
                <a:latin typeface="微软雅黑" panose="020B0503020204020204" pitchFamily="34" charset="-122"/>
              </a:rPr>
              <a:t>設備及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</a:rPr>
              <a:t>環境</a:t>
            </a:r>
            <a:r>
              <a:rPr lang="en-US" altLang="zh-TW" sz="2000" dirty="0">
                <a:solidFill>
                  <a:srgbClr val="002060"/>
                </a:solidFill>
                <a:latin typeface="微软雅黑" panose="020B0503020204020204" pitchFamily="34" charset="-122"/>
              </a:rPr>
              <a:t>(</a:t>
            </a:r>
            <a:r>
              <a:rPr lang="zh-TW" altLang="en-US" sz="2000" dirty="0">
                <a:solidFill>
                  <a:srgbClr val="002060"/>
                </a:solidFill>
                <a:latin typeface="微软雅黑" panose="020B0503020204020204" pitchFamily="34" charset="-122"/>
              </a:rPr>
              <a:t>越南廠</a:t>
            </a:r>
            <a:r>
              <a:rPr lang="en-US" altLang="zh-TW" sz="2000" dirty="0">
                <a:solidFill>
                  <a:srgbClr val="002060"/>
                </a:solidFill>
                <a:latin typeface="微软雅黑" panose="020B0503020204020204" pitchFamily="34" charset="-122"/>
              </a:rPr>
              <a:t>)</a:t>
            </a:r>
            <a:endParaRPr lang="zh-TW" altLang="en-US" sz="2000" dirty="0">
              <a:solidFill>
                <a:srgbClr val="002060"/>
              </a:solidFill>
            </a:endParaRP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B992B738-F44E-1E7D-86A6-1E89B6E95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820" y="836712"/>
            <a:ext cx="2664296" cy="2736304"/>
          </a:xfr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1342C46F-5962-725B-3956-2469B71A4499}"/>
              </a:ext>
            </a:extLst>
          </p:cNvPr>
          <p:cNvSpPr txBox="1"/>
          <p:nvPr/>
        </p:nvSpPr>
        <p:spPr>
          <a:xfrm>
            <a:off x="693812" y="3573016"/>
            <a:ext cx="3168352" cy="5355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TW" sz="1600" dirty="0">
                <a:solidFill>
                  <a:srgbClr val="002060"/>
                </a:solidFill>
              </a:rPr>
              <a:t>2.5D</a:t>
            </a:r>
            <a:r>
              <a:rPr lang="zh-TW" altLang="en-US" sz="1600" dirty="0">
                <a:solidFill>
                  <a:srgbClr val="002060"/>
                </a:solidFill>
              </a:rPr>
              <a:t>影像測量儀</a:t>
            </a:r>
            <a:r>
              <a:rPr lang="en-US" altLang="zh-TW" sz="1600" dirty="0">
                <a:solidFill>
                  <a:srgbClr val="002060"/>
                </a:solidFill>
              </a:rPr>
              <a:t>/2.5D</a:t>
            </a:r>
            <a:br>
              <a:rPr lang="en-US" altLang="zh-TW" sz="1600" dirty="0">
                <a:solidFill>
                  <a:srgbClr val="002060"/>
                </a:solidFill>
              </a:rPr>
            </a:br>
            <a:r>
              <a:rPr lang="en-US" altLang="zh-TW" sz="1600" dirty="0">
                <a:solidFill>
                  <a:srgbClr val="002060"/>
                </a:solidFill>
              </a:rPr>
              <a:t>image</a:t>
            </a:r>
            <a:r>
              <a:rPr lang="zh-TW" altLang="en-US" sz="1600" dirty="0">
                <a:solidFill>
                  <a:srgbClr val="002060"/>
                </a:solidFill>
              </a:rPr>
              <a:t> </a:t>
            </a:r>
            <a:r>
              <a:rPr lang="en-US" altLang="zh-TW" sz="1600" dirty="0">
                <a:solidFill>
                  <a:srgbClr val="002060"/>
                </a:solidFill>
              </a:rPr>
              <a:t>measuring instrument 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B131B40-16F5-DEB3-A820-1EEFB2BCD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92" y="836712"/>
            <a:ext cx="4906516" cy="2659332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79A349A-CD9B-DB61-C1F2-8CD28589CD72}"/>
              </a:ext>
            </a:extLst>
          </p:cNvPr>
          <p:cNvSpPr txBox="1"/>
          <p:nvPr/>
        </p:nvSpPr>
        <p:spPr>
          <a:xfrm>
            <a:off x="4982224" y="3536234"/>
            <a:ext cx="6272871" cy="5355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600" dirty="0">
                <a:solidFill>
                  <a:srgbClr val="002060"/>
                </a:solidFill>
              </a:rPr>
              <a:t>自動快速真空橡膠油壓成型機</a:t>
            </a:r>
            <a:r>
              <a:rPr lang="en-US" altLang="zh-TW" sz="1600" dirty="0">
                <a:solidFill>
                  <a:srgbClr val="002060"/>
                </a:solidFill>
              </a:rPr>
              <a:t>/300T </a:t>
            </a:r>
          </a:p>
          <a:p>
            <a:pPr>
              <a:lnSpc>
                <a:spcPct val="90000"/>
              </a:lnSpc>
            </a:pPr>
            <a:r>
              <a:rPr lang="en-US" altLang="zh-TW" sz="1600" dirty="0">
                <a:solidFill>
                  <a:srgbClr val="002060"/>
                </a:solidFill>
              </a:rPr>
              <a:t>Automatic rapid vacuum rubber hydraulic molding machine 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40D5D460-00EE-5BB2-E121-16BC6ABBB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812" y="4173941"/>
            <a:ext cx="3403873" cy="1956717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74322499-DB90-05AC-477D-F404387BBE03}"/>
              </a:ext>
            </a:extLst>
          </p:cNvPr>
          <p:cNvSpPr txBox="1"/>
          <p:nvPr/>
        </p:nvSpPr>
        <p:spPr>
          <a:xfrm>
            <a:off x="839873" y="6130658"/>
            <a:ext cx="3111749" cy="5355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600" dirty="0">
                <a:solidFill>
                  <a:srgbClr val="002060"/>
                </a:solidFill>
              </a:rPr>
              <a:t>橡</a:t>
            </a:r>
            <a:r>
              <a:rPr lang="en-US" altLang="zh-TW" sz="1600" dirty="0">
                <a:solidFill>
                  <a:srgbClr val="002060"/>
                </a:solidFill>
              </a:rPr>
              <a:t>/</a:t>
            </a:r>
            <a:r>
              <a:rPr lang="zh-TW" altLang="en-US" sz="1600" dirty="0">
                <a:solidFill>
                  <a:srgbClr val="002060"/>
                </a:solidFill>
              </a:rPr>
              <a:t>塑膠混合機</a:t>
            </a:r>
            <a:r>
              <a:rPr lang="en-US" altLang="zh-TW" sz="1600" dirty="0">
                <a:solidFill>
                  <a:srgbClr val="002060"/>
                </a:solidFill>
              </a:rPr>
              <a:t>/</a:t>
            </a:r>
            <a:br>
              <a:rPr lang="en-US" altLang="zh-TW" sz="1600" dirty="0">
                <a:solidFill>
                  <a:srgbClr val="002060"/>
                </a:solidFill>
              </a:rPr>
            </a:br>
            <a:r>
              <a:rPr lang="en-US" altLang="zh-TW" sz="1600" dirty="0">
                <a:solidFill>
                  <a:srgbClr val="002060"/>
                </a:solidFill>
              </a:rPr>
              <a:t>RUBBER/PLASTIC MIXING MILL 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EDA829A3-97B3-CAA2-209A-695BEC1D9E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4292" y="4080813"/>
            <a:ext cx="5010170" cy="2317610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80EF21BA-ED77-5C25-02A1-808B9BAE7668}"/>
              </a:ext>
            </a:extLst>
          </p:cNvPr>
          <p:cNvSpPr txBox="1"/>
          <p:nvPr/>
        </p:nvSpPr>
        <p:spPr>
          <a:xfrm>
            <a:off x="5694617" y="6398423"/>
            <a:ext cx="4235455" cy="5355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600" dirty="0">
                <a:solidFill>
                  <a:srgbClr val="002060"/>
                </a:solidFill>
              </a:rPr>
              <a:t>全自動矽膠切條機</a:t>
            </a:r>
            <a:r>
              <a:rPr lang="en-US" altLang="zh-TW" sz="1600" dirty="0">
                <a:solidFill>
                  <a:srgbClr val="002060"/>
                </a:solidFill>
              </a:rPr>
              <a:t>/</a:t>
            </a:r>
          </a:p>
          <a:p>
            <a:pPr>
              <a:lnSpc>
                <a:spcPct val="90000"/>
              </a:lnSpc>
            </a:pPr>
            <a:r>
              <a:rPr lang="en-US" altLang="zh-TW" sz="1600" dirty="0">
                <a:solidFill>
                  <a:srgbClr val="002060"/>
                </a:solidFill>
              </a:rPr>
              <a:t>Automatic silicone strip cutting machine 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73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F3F2E6-81BA-E1B1-3264-EB6C94B70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88" y="138336"/>
            <a:ext cx="4876798" cy="547464"/>
          </a:xfrm>
        </p:spPr>
        <p:txBody>
          <a:bodyPr>
            <a:normAutofit/>
          </a:bodyPr>
          <a:lstStyle/>
          <a:p>
            <a:r>
              <a:rPr lang="en-US" altLang="zh-TW" sz="2200" dirty="0" err="1">
                <a:solidFill>
                  <a:srgbClr val="002060"/>
                </a:solidFill>
                <a:latin typeface="Eras Bold ITC" panose="020B0907030504020204" pitchFamily="34" charset="0"/>
              </a:rPr>
              <a:t>WoRkplace</a:t>
            </a:r>
            <a:r>
              <a:rPr lang="en-US" altLang="zh-TW" sz="2200" dirty="0">
                <a:solidFill>
                  <a:srgbClr val="002060"/>
                </a:solidFill>
                <a:latin typeface="Eras Bold ITC" panose="020B0907030504020204" pitchFamily="34" charset="0"/>
              </a:rPr>
              <a:t> </a:t>
            </a:r>
            <a:r>
              <a:rPr lang="en-US" altLang="zh-TW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/</a:t>
            </a:r>
            <a:r>
              <a:rPr lang="zh-TW" altLang="en-US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設備及</a:t>
            </a:r>
            <a:r>
              <a:rPr lang="zh-CN" altLang="en-US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環境</a:t>
            </a:r>
            <a:r>
              <a:rPr lang="en-US" altLang="zh-TW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(</a:t>
            </a:r>
            <a:r>
              <a:rPr lang="zh-TW" altLang="en-US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越南廠</a:t>
            </a:r>
            <a:r>
              <a:rPr lang="en-US" altLang="zh-TW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)</a:t>
            </a:r>
            <a:endParaRPr lang="zh-TW" altLang="en-US" sz="2200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57A84DAF-9E48-2DC8-E3F1-66220FC213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828" y="980728"/>
            <a:ext cx="3672408" cy="2448272"/>
          </a:xfr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8A92BFFA-FD67-FDFF-3F88-54B8D870C0FE}"/>
              </a:ext>
            </a:extLst>
          </p:cNvPr>
          <p:cNvSpPr txBox="1"/>
          <p:nvPr/>
        </p:nvSpPr>
        <p:spPr>
          <a:xfrm>
            <a:off x="993123" y="3429000"/>
            <a:ext cx="3361818" cy="5355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600" dirty="0">
                <a:solidFill>
                  <a:srgbClr val="002060"/>
                </a:solidFill>
              </a:rPr>
              <a:t>貼合分條機</a:t>
            </a:r>
            <a:r>
              <a:rPr lang="en-US" altLang="zh-TW" sz="1600" dirty="0">
                <a:solidFill>
                  <a:srgbClr val="002060"/>
                </a:solidFill>
              </a:rPr>
              <a:t>/</a:t>
            </a:r>
          </a:p>
          <a:p>
            <a:pPr>
              <a:lnSpc>
                <a:spcPct val="90000"/>
              </a:lnSpc>
            </a:pPr>
            <a:r>
              <a:rPr lang="en-US" altLang="zh-TW" sz="1600" dirty="0">
                <a:solidFill>
                  <a:srgbClr val="002060"/>
                </a:solidFill>
              </a:rPr>
              <a:t>LAMINATING SLITTING MACHINE 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D3998E5-5F3C-4F17-2485-035AC6E97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089" y="947797"/>
            <a:ext cx="4172149" cy="2481203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8CBB9A6D-0C1D-3F45-FE7F-51914C00ED77}"/>
              </a:ext>
            </a:extLst>
          </p:cNvPr>
          <p:cNvSpPr txBox="1"/>
          <p:nvPr/>
        </p:nvSpPr>
        <p:spPr>
          <a:xfrm>
            <a:off x="5878388" y="3429000"/>
            <a:ext cx="3474028" cy="5355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600" dirty="0">
                <a:solidFill>
                  <a:srgbClr val="002060"/>
                </a:solidFill>
              </a:rPr>
              <a:t>電眼裁切機</a:t>
            </a:r>
            <a:r>
              <a:rPr lang="en-US" altLang="zh-TW" sz="1600" dirty="0">
                <a:solidFill>
                  <a:srgbClr val="002060"/>
                </a:solidFill>
              </a:rPr>
              <a:t>/</a:t>
            </a:r>
          </a:p>
          <a:p>
            <a:pPr>
              <a:lnSpc>
                <a:spcPct val="90000"/>
              </a:lnSpc>
            </a:pPr>
            <a:r>
              <a:rPr lang="en-US" altLang="zh-TW" sz="1600" dirty="0">
                <a:solidFill>
                  <a:srgbClr val="002060"/>
                </a:solidFill>
              </a:rPr>
              <a:t>ELECTRIC EYE CUTTING MACHINE 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D8BC2D8-64AF-5BA2-6D94-ED893FE7E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841" y="3953125"/>
            <a:ext cx="3672409" cy="2092552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B25D0084-BB6C-A480-6FB4-5383396DC047}"/>
              </a:ext>
            </a:extLst>
          </p:cNvPr>
          <p:cNvSpPr txBox="1"/>
          <p:nvPr/>
        </p:nvSpPr>
        <p:spPr>
          <a:xfrm>
            <a:off x="837829" y="6045677"/>
            <a:ext cx="3960440" cy="7571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600" dirty="0">
                <a:solidFill>
                  <a:srgbClr val="002060"/>
                </a:solidFill>
              </a:rPr>
              <a:t>自動快速真空橡膠油壓成型機</a:t>
            </a:r>
            <a:r>
              <a:rPr lang="en-US" altLang="zh-TW" sz="1600" dirty="0">
                <a:solidFill>
                  <a:srgbClr val="002060"/>
                </a:solidFill>
              </a:rPr>
              <a:t>/250T </a:t>
            </a:r>
          </a:p>
          <a:p>
            <a:pPr>
              <a:lnSpc>
                <a:spcPct val="90000"/>
              </a:lnSpc>
            </a:pPr>
            <a:r>
              <a:rPr lang="en-US" altLang="zh-TW" sz="1600" dirty="0">
                <a:solidFill>
                  <a:srgbClr val="002060"/>
                </a:solidFill>
              </a:rPr>
              <a:t>Automatic rapid vacuum rubber hydraulic molding machine 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D266156F-03C1-EB2D-83D4-450BF3157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5670" y="3964531"/>
            <a:ext cx="4145833" cy="2092552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E720B8FC-E073-29CE-2864-2B4ABA0F2789}"/>
              </a:ext>
            </a:extLst>
          </p:cNvPr>
          <p:cNvSpPr txBox="1"/>
          <p:nvPr/>
        </p:nvSpPr>
        <p:spPr>
          <a:xfrm>
            <a:off x="6006689" y="6043705"/>
            <a:ext cx="1495922" cy="5355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600" dirty="0">
                <a:solidFill>
                  <a:srgbClr val="002060"/>
                </a:solidFill>
              </a:rPr>
              <a:t>切卷機</a:t>
            </a:r>
            <a:r>
              <a:rPr lang="en-US" altLang="zh-TW" sz="1600" dirty="0">
                <a:solidFill>
                  <a:srgbClr val="002060"/>
                </a:solidFill>
              </a:rPr>
              <a:t>/</a:t>
            </a:r>
          </a:p>
          <a:p>
            <a:pPr>
              <a:lnSpc>
                <a:spcPct val="90000"/>
              </a:lnSpc>
            </a:pPr>
            <a:r>
              <a:rPr lang="en-US" altLang="zh-TW" sz="1600" dirty="0">
                <a:solidFill>
                  <a:srgbClr val="002060"/>
                </a:solidFill>
              </a:rPr>
              <a:t>COIL CUTTER 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2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367CC-4F8B-68FA-EBA6-730981437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F0AF47-6FDC-9382-5B0A-19030AFCF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88" y="138336"/>
            <a:ext cx="4876798" cy="547464"/>
          </a:xfrm>
        </p:spPr>
        <p:txBody>
          <a:bodyPr>
            <a:normAutofit/>
          </a:bodyPr>
          <a:lstStyle/>
          <a:p>
            <a:r>
              <a:rPr lang="en-US" altLang="zh-TW" sz="2200" dirty="0" err="1">
                <a:solidFill>
                  <a:srgbClr val="002060"/>
                </a:solidFill>
                <a:latin typeface="Eras Bold ITC" panose="020B0907030504020204" pitchFamily="34" charset="0"/>
              </a:rPr>
              <a:t>WoRkplace</a:t>
            </a:r>
            <a:r>
              <a:rPr lang="en-US" altLang="zh-TW" sz="2200" dirty="0">
                <a:solidFill>
                  <a:srgbClr val="002060"/>
                </a:solidFill>
                <a:latin typeface="Eras Bold ITC" panose="020B0907030504020204" pitchFamily="34" charset="0"/>
              </a:rPr>
              <a:t> </a:t>
            </a:r>
            <a:r>
              <a:rPr lang="en-US" altLang="zh-TW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/</a:t>
            </a:r>
            <a:r>
              <a:rPr lang="zh-TW" altLang="en-US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設備及</a:t>
            </a:r>
            <a:r>
              <a:rPr lang="zh-CN" altLang="en-US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環境</a:t>
            </a:r>
            <a:r>
              <a:rPr lang="en-US" altLang="zh-TW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(</a:t>
            </a:r>
            <a:r>
              <a:rPr lang="zh-TW" altLang="en-US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越南廠</a:t>
            </a:r>
            <a:r>
              <a:rPr lang="en-US" altLang="zh-TW" sz="2200" dirty="0">
                <a:solidFill>
                  <a:srgbClr val="002060"/>
                </a:solidFill>
                <a:latin typeface="微软雅黑" panose="020B0503020204020204" pitchFamily="34" charset="-122"/>
              </a:rPr>
              <a:t>)</a:t>
            </a:r>
            <a:endParaRPr lang="zh-TW" altLang="en-US" sz="22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C45C0C51-E4E9-8D6D-56C9-D79D6F766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12" y="846528"/>
            <a:ext cx="4248472" cy="2582472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F6144C5D-375D-4CFB-BFD6-19F9A23DB25A}"/>
              </a:ext>
            </a:extLst>
          </p:cNvPr>
          <p:cNvSpPr txBox="1"/>
          <p:nvPr/>
        </p:nvSpPr>
        <p:spPr>
          <a:xfrm>
            <a:off x="1053852" y="3486518"/>
            <a:ext cx="3223959" cy="5355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600" dirty="0">
                <a:solidFill>
                  <a:srgbClr val="002060"/>
                </a:solidFill>
              </a:rPr>
              <a:t>自動沖壓機</a:t>
            </a:r>
            <a:r>
              <a:rPr lang="en-US" altLang="zh-TW" sz="1600" dirty="0">
                <a:solidFill>
                  <a:srgbClr val="002060"/>
                </a:solidFill>
              </a:rPr>
              <a:t>/</a:t>
            </a:r>
          </a:p>
          <a:p>
            <a:pPr>
              <a:lnSpc>
                <a:spcPct val="90000"/>
              </a:lnSpc>
            </a:pPr>
            <a:r>
              <a:rPr lang="en-US" altLang="zh-TW" sz="1600" dirty="0">
                <a:solidFill>
                  <a:srgbClr val="002060"/>
                </a:solidFill>
              </a:rPr>
              <a:t>Automatic stamping machine 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F11F4759-39FA-C9D5-4DD3-2277AA721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380" y="822457"/>
            <a:ext cx="4647496" cy="2606544"/>
          </a:xfrm>
          <a:prstGeom prst="rect">
            <a:avLst/>
          </a:prstGeom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1BC9F960-B3EB-76A7-12C9-184719EC32FD}"/>
              </a:ext>
            </a:extLst>
          </p:cNvPr>
          <p:cNvSpPr txBox="1"/>
          <p:nvPr/>
        </p:nvSpPr>
        <p:spPr>
          <a:xfrm>
            <a:off x="5806380" y="3486517"/>
            <a:ext cx="5131533" cy="5355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600" dirty="0">
                <a:solidFill>
                  <a:srgbClr val="002060"/>
                </a:solidFill>
              </a:rPr>
              <a:t>螺旋式空壓機機型</a:t>
            </a:r>
            <a:r>
              <a:rPr lang="en-US" altLang="zh-TW" sz="1600" dirty="0">
                <a:solidFill>
                  <a:srgbClr val="002060"/>
                </a:solidFill>
              </a:rPr>
              <a:t>SA15A</a:t>
            </a:r>
            <a:r>
              <a:rPr lang="zh-TW" altLang="en-US" sz="1600" dirty="0">
                <a:solidFill>
                  <a:srgbClr val="002060"/>
                </a:solidFill>
              </a:rPr>
              <a:t>（冷風式） </a:t>
            </a:r>
            <a:endParaRPr lang="en-US" altLang="zh-TW" sz="1600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TW" sz="1600" dirty="0">
                <a:solidFill>
                  <a:srgbClr val="002060"/>
                </a:solidFill>
              </a:rPr>
              <a:t>Spiral air compressor model SA15A (cold air type) 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FF8516F8-35D3-D4D0-8339-DB8BAE61D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16" y="4079567"/>
            <a:ext cx="4248472" cy="2157745"/>
          </a:xfrm>
          <a:prstGeom prst="rect">
            <a:avLst/>
          </a:prstGeom>
        </p:spPr>
      </p:pic>
      <p:sp>
        <p:nvSpPr>
          <p:cNvPr id="21" name="文字方塊 20">
            <a:extLst>
              <a:ext uri="{FF2B5EF4-FFF2-40B4-BE49-F238E27FC236}">
                <a16:creationId xmlns:a16="http://schemas.microsoft.com/office/drawing/2014/main" id="{86066E53-EB99-C04C-68EE-A42A0A0DDC89}"/>
              </a:ext>
            </a:extLst>
          </p:cNvPr>
          <p:cNvSpPr txBox="1"/>
          <p:nvPr/>
        </p:nvSpPr>
        <p:spPr>
          <a:xfrm>
            <a:off x="1041138" y="6269709"/>
            <a:ext cx="2954655" cy="5355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600" dirty="0">
                <a:solidFill>
                  <a:srgbClr val="002060"/>
                </a:solidFill>
              </a:rPr>
              <a:t>半斷切片機</a:t>
            </a:r>
            <a:r>
              <a:rPr lang="en-US" altLang="zh-TW" sz="1600" dirty="0">
                <a:solidFill>
                  <a:srgbClr val="002060"/>
                </a:solidFill>
              </a:rPr>
              <a:t>/</a:t>
            </a:r>
          </a:p>
          <a:p>
            <a:pPr>
              <a:lnSpc>
                <a:spcPct val="90000"/>
              </a:lnSpc>
            </a:pPr>
            <a:r>
              <a:rPr lang="en-US" altLang="zh-TW" sz="1600" dirty="0">
                <a:solidFill>
                  <a:srgbClr val="002060"/>
                </a:solidFill>
              </a:rPr>
              <a:t>HALF SECTION MICROTOME </a:t>
            </a:r>
            <a:endParaRPr lang="zh-TW" altLang="en-US" sz="1600" dirty="0" err="1">
              <a:solidFill>
                <a:srgbClr val="002060"/>
              </a:solidFill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5A71ABD6-4FB2-D69D-193F-DA2B5D71A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6380" y="4019458"/>
            <a:ext cx="4647496" cy="224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40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6">
            <a:extLst>
              <a:ext uri="{FF2B5EF4-FFF2-40B4-BE49-F238E27FC236}">
                <a16:creationId xmlns:a16="http://schemas.microsoft.com/office/drawing/2014/main" id="{1AD95BE1-A221-483A-A7D4-8CD0B140F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476" y="523079"/>
            <a:ext cx="635151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en-US" altLang="zh-TW" sz="6600" u="sng" dirty="0">
                <a:solidFill>
                  <a:schemeClr val="accent5">
                    <a:lumMod val="50000"/>
                  </a:schemeClr>
                </a:solidFill>
                <a:latin typeface="Eras Bold ITC" panose="020B0907030504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End.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F6C30DC4-F9CF-49FB-B028-E67B5F6B0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6060" y="1826431"/>
            <a:ext cx="5642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kumimoji="0" lang="en-US" altLang="zh-TW" sz="3200" b="1" i="1" dirty="0">
                <a:solidFill>
                  <a:schemeClr val="accent5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Arial" panose="020B0604020202020204" pitchFamily="34" charset="0"/>
              </a:rPr>
              <a:t>Thanks for your attention!</a:t>
            </a: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F1BC7AB4-7463-44E7-B428-C3EEC41CF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29155"/>
            <a:ext cx="121888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000" b="1" i="1" dirty="0">
                <a:solidFill>
                  <a:schemeClr val="accent5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Arial" panose="020B0604020202020204" pitchFamily="34" charset="0"/>
              </a:rPr>
              <a:t>DeHuei Industrial </a:t>
            </a:r>
            <a:r>
              <a:rPr lang="en-US" altLang="zh-TW" sz="2000" b="1" i="1" dirty="0" err="1">
                <a:solidFill>
                  <a:schemeClr val="accent5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Arial" panose="020B0604020202020204" pitchFamily="34" charset="0"/>
              </a:rPr>
              <a:t>Co.,Ltd</a:t>
            </a:r>
            <a:r>
              <a:rPr lang="en-US" altLang="zh-TW" sz="2000" b="1" i="1" dirty="0">
                <a:solidFill>
                  <a:schemeClr val="accent5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Arial" panose="020B0604020202020204" pitchFamily="34" charset="0"/>
              </a:rPr>
              <a:t>.</a:t>
            </a:r>
            <a:endParaRPr lang="zh-TW" altLang="en-US" sz="2000" b="1" i="1" dirty="0">
              <a:solidFill>
                <a:schemeClr val="accent5">
                  <a:lumMod val="50000"/>
                </a:schemeClr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1" name="矩形 1">
            <a:extLst>
              <a:ext uri="{FF2B5EF4-FFF2-40B4-BE49-F238E27FC236}">
                <a16:creationId xmlns:a16="http://schemas.microsoft.com/office/drawing/2014/main" id="{594A3384-5ED5-4CA5-8F66-BBF8F8D86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49280"/>
            <a:ext cx="12188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000" b="1" i="1" dirty="0">
                <a:solidFill>
                  <a:schemeClr val="accent5">
                    <a:lumMod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Arial" panose="020B0604020202020204" pitchFamily="34" charset="0"/>
              </a:rPr>
              <a:t>“Customer first, Quality  foremost! ”  is our idea for ever…</a:t>
            </a:r>
            <a:endParaRPr lang="zh-CN" altLang="en-US" sz="2000" b="1" i="1" dirty="0">
              <a:solidFill>
                <a:schemeClr val="accent5">
                  <a:lumMod val="50000"/>
                </a:schemeClr>
              </a:solidFill>
              <a:latin typeface="Segoe UI Black" panose="020B0A02040204020203" pitchFamily="34" charset="0"/>
              <a:cs typeface="Segoe UI Black" panose="020B0A02040204020203" pitchFamily="34" charset="0"/>
              <a:sym typeface="Arial" panose="020B0604020202020204" pitchFamily="34" charset="0"/>
            </a:endParaRPr>
          </a:p>
        </p:txBody>
      </p:sp>
      <p:pic>
        <p:nvPicPr>
          <p:cNvPr id="2" name="圖片 1" descr="一張含有 室內, 架子, 商店, 店家 的圖片&#10;&#10;AI 產生的內容可能不正確。">
            <a:extLst>
              <a:ext uri="{FF2B5EF4-FFF2-40B4-BE49-F238E27FC236}">
                <a16:creationId xmlns:a16="http://schemas.microsoft.com/office/drawing/2014/main" id="{5EEA3E37-309D-1321-35F3-84DB379C6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996" y="2801272"/>
            <a:ext cx="7200800" cy="275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97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世界国家/地区报告演示文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>
        <a:ln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lnSpc>
            <a:spcPct val="90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6308879_TF03460629" id="{6793C388-510F-44AF-871F-B0B16908D217}" vid="{79D34469-5C14-4C39-AB1B-7247184F771B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世界国家地区报告演示文稿</Template>
  <TotalTime>2976</TotalTime>
  <Words>3131</Words>
  <Application>Microsoft Office PowerPoint</Application>
  <PresentationFormat>自訂</PresentationFormat>
  <Paragraphs>707</Paragraphs>
  <Slides>39</Slides>
  <Notes>36</Notes>
  <HiddenSlides>0</HiddenSlides>
  <MMClips>1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50" baseType="lpstr">
      <vt:lpstr>微软雅黑</vt:lpstr>
      <vt:lpstr>微软雅黑</vt:lpstr>
      <vt:lpstr>宋体</vt:lpstr>
      <vt:lpstr>微软雅黑 Light</vt:lpstr>
      <vt:lpstr>Arial</vt:lpstr>
      <vt:lpstr>Century Gothic</vt:lpstr>
      <vt:lpstr>Eras Bold ITC</vt:lpstr>
      <vt:lpstr>Segoe UI Black</vt:lpstr>
      <vt:lpstr>Times New Roman</vt:lpstr>
      <vt:lpstr>Wingdings</vt:lpstr>
      <vt:lpstr>世界国家/地区报告演示文稿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WoRkplace /設備及環境(越南廠)</vt:lpstr>
      <vt:lpstr>WoRkplace /設備及環境(越南廠)</vt:lpstr>
      <vt:lpstr>WoRkplace /設備及環境(越南廠)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rogers</dc:creator>
  <cp:lastModifiedBy>勁緯 江</cp:lastModifiedBy>
  <cp:revision>202</cp:revision>
  <cp:lastPrinted>2021-12-22T09:49:24Z</cp:lastPrinted>
  <dcterms:created xsi:type="dcterms:W3CDTF">2019-03-02T01:19:12Z</dcterms:created>
  <dcterms:modified xsi:type="dcterms:W3CDTF">2025-05-26T01:39:50Z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